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4"/>
  </p:notesMasterIdLst>
  <p:sldIdLst>
    <p:sldId id="265" r:id="rId3"/>
    <p:sldId id="266" r:id="rId4"/>
    <p:sldId id="271" r:id="rId5"/>
    <p:sldId id="272" r:id="rId6"/>
    <p:sldId id="273" r:id="rId7"/>
    <p:sldId id="277" r:id="rId8"/>
    <p:sldId id="275" r:id="rId9"/>
    <p:sldId id="276" r:id="rId10"/>
    <p:sldId id="278" r:id="rId11"/>
    <p:sldId id="279" r:id="rId12"/>
    <p:sldId id="282" r:id="rId13"/>
    <p:sldId id="269" r:id="rId14"/>
    <p:sldId id="283" r:id="rId15"/>
    <p:sldId id="286" r:id="rId16"/>
    <p:sldId id="284" r:id="rId17"/>
    <p:sldId id="285" r:id="rId18"/>
    <p:sldId id="287" r:id="rId19"/>
    <p:sldId id="289" r:id="rId20"/>
    <p:sldId id="290" r:id="rId21"/>
    <p:sldId id="291"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BD5"/>
    <a:srgbClr val="FFFFFF"/>
    <a:srgbClr val="FCFCFC"/>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4" d="100"/>
          <a:sy n="114" d="100"/>
        </p:scale>
        <p:origin x="24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4/09/2019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10601.536559667%2C-3522218.2633809224%2C14088873.053523686%2C-3443946.7464169003&amp;width=256&amp;height=256"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3149614.84995544%2C-3757032.814272985%2C13775786.985667605%2C-3130860.6785608195&amp;width=256&amp;height=256" TargetMode="External"/><Relationship Id="rId5"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401959.121379767%2C-3443946.7464169003%2C14715045.189235847%2C-3130860.6785608195&amp;width=256&amp;height=256" TargetMode="External"/><Relationship Id="rId4"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88873.053523686%2C-3130860.6785608195%2C14245416.08745173%2C-2974317.644632779&amp;width=256&amp;height=2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vapra/gsky/blob/master/gsky_provisioning/provision_single_node.py" TargetMode="External"/><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916985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GSKY Code Change</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5324535"/>
          </a:xfrm>
          <a:prstGeom prst="rect">
            <a:avLst/>
          </a:prstGeom>
          <a:noFill/>
        </p:spPr>
        <p:txBody>
          <a:bodyPr wrap="square" rtlCol="0">
            <a:spAutoFit/>
          </a:bodyPr>
          <a:lstStyle/>
          <a:p>
            <a:pPr marL="285750" indent="-285750">
              <a:buFont typeface="Arial" panose="020B0604020202020204" pitchFamily="34" charset="0"/>
              <a:buChar char="•"/>
            </a:pPr>
            <a:r>
              <a:rPr lang="en-US" noProof="1">
                <a:latin typeface="Calibri" panose="020F0502020204030204" pitchFamily="34" charset="0"/>
                <a:cs typeface="Calibri" panose="020F0502020204030204" pitchFamily="34" charset="0"/>
              </a:rPr>
              <a:t>GSKY code change to use the cached tiles</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tile_basedir = flag.String("tile_basedir", "/local/avs900/Australia/DEA_Tiles/", "Server data directory.")</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use_cached_tiles = flag.Bool("tc", </a:t>
            </a:r>
            <a:r>
              <a:rPr lang="en-US" sz="1200" noProof="1">
                <a:solidFill>
                  <a:srgbClr val="FF0000"/>
                </a:solidFill>
                <a:latin typeface="Calibri" panose="020F0502020204030204" pitchFamily="34" charset="0"/>
                <a:cs typeface="Calibri" panose="020F0502020204030204" pitchFamily="34" charset="0"/>
              </a:rPr>
              <a:t>true</a:t>
            </a:r>
            <a:r>
              <a:rPr lang="en-US" sz="1200" noProof="1">
                <a:latin typeface="Calibri" panose="020F0502020204030204" pitchFamily="34" charset="0"/>
                <a:cs typeface="Calibri" panose="020F0502020204030204" pitchFamily="34" charset="0"/>
              </a:rPr>
              <a:t>, "Tiles for this time slice are cached.")</a:t>
            </a:r>
          </a:p>
          <a:p>
            <a:r>
              <a:rPr lang="en-US" sz="1600" noProof="1">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		var longdiff float64</a:t>
            </a:r>
          </a:p>
          <a:p>
            <a:r>
              <a:rPr lang="en-US" sz="1100" noProof="1">
                <a:latin typeface="Calibri" panose="020F0502020204030204" pitchFamily="34" charset="0"/>
                <a:cs typeface="Calibri" panose="020F0502020204030204" pitchFamily="34" charset="0"/>
              </a:rPr>
              <a:t>			longdiff = params.BBox[2] - params.BBox[0]</a:t>
            </a:r>
          </a:p>
          <a:p>
            <a:r>
              <a:rPr lang="en-US" sz="1100" noProof="1">
                <a:latin typeface="Calibri" panose="020F0502020204030204" pitchFamily="34" charset="0"/>
                <a:cs typeface="Calibri" panose="020F0502020204030204" pitchFamily="34" charset="0"/>
              </a:rPr>
              <a:t>			zoom_level = zoom_diffs[5] + 1</a:t>
            </a:r>
          </a:p>
          <a:p>
            <a:pPr algn="just"/>
            <a:r>
              <a:rPr lang="en-US" sz="1050" noProof="1">
                <a:latin typeface="Calibri" panose="020F0502020204030204" pitchFamily="34" charset="0"/>
                <a:cs typeface="Calibri" panose="020F0502020204030204" pitchFamily="34" charset="0"/>
              </a:rPr>
              <a:t>			if (*use_cached_tiles &amp;&amp; longdiff &gt; zoom_level ) {</a:t>
            </a:r>
          </a:p>
          <a:p>
            <a:pPr algn="just"/>
            <a:r>
              <a:rPr lang="en-US" sz="1050" noProof="1">
                <a:latin typeface="Calibri" panose="020F0502020204030204" pitchFamily="34" charset="0"/>
                <a:cs typeface="Calibri" panose="020F0502020204030204" pitchFamily="34" charset="0"/>
              </a:rPr>
              <a:t>				if (!*build_tiles) {</a:t>
            </a:r>
          </a:p>
          <a:p>
            <a:pPr algn="just"/>
            <a:r>
              <a:rPr lang="en-US" sz="1050" noProof="1">
                <a:latin typeface="Calibri" panose="020F0502020204030204" pitchFamily="34" charset="0"/>
                <a:cs typeface="Calibri" panose="020F0502020204030204" pitchFamily="34" charset="0"/>
              </a:rPr>
              <a:t>					s := fmt.Sprintf("%.2f_%.2f_%.2f_%.2f", params.BBox[0],params.BBox[1],params.BBox[2],params.BBox[3]) </a:t>
            </a:r>
          </a:p>
          <a:p>
            <a:pPr algn="just"/>
            <a:r>
              <a:rPr lang="en-US" sz="1050" noProof="1">
                <a:latin typeface="Calibri" panose="020F0502020204030204" pitchFamily="34" charset="0"/>
                <a:cs typeface="Calibri" panose="020F0502020204030204" pitchFamily="34" charset="0"/>
              </a:rPr>
              <a:t>					tile_file = tile_dir + "/" + s + ".png" </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if _, err := os.Stat(tile_file); err == nil {</a:t>
            </a:r>
          </a:p>
          <a:p>
            <a:pPr algn="just"/>
            <a:r>
              <a:rPr lang="en-US" sz="1050" noProof="1">
                <a:latin typeface="Calibri" panose="020F0502020204030204" pitchFamily="34" charset="0"/>
                <a:cs typeface="Calibri" panose="020F0502020204030204" pitchFamily="34" charset="0"/>
              </a:rPr>
              <a:t>					if (this_zoom_level == 20 || this_zoom_level == 200 || this_zoom_level == 500) {</a:t>
            </a:r>
          </a:p>
          <a:p>
            <a:pPr algn="just"/>
            <a:r>
              <a:rPr lang="en-US" sz="1050" noProof="1">
                <a:latin typeface="Calibri" panose="020F0502020204030204" pitchFamily="34" charset="0"/>
                <a:cs typeface="Calibri" panose="020F0502020204030204" pitchFamily="34" charset="0"/>
              </a:rPr>
              <a:t>						tile_file_exists = true</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 else {</a:t>
            </a:r>
          </a:p>
          <a:p>
            <a:pPr algn="just"/>
            <a:r>
              <a:rPr lang="en-US" sz="1050" noProof="1">
                <a:latin typeface="Calibri" panose="020F0502020204030204" pitchFamily="34" charset="0"/>
                <a:cs typeface="Calibri" panose="020F0502020204030204" pitchFamily="34" charset="0"/>
              </a:rPr>
              <a:t>					tile_file_exists = false</a:t>
            </a:r>
          </a:p>
          <a:p>
            <a:pPr algn="just"/>
            <a:r>
              <a:rPr lang="en-US" sz="1050" noProof="1">
                <a:latin typeface="Calibri" panose="020F0502020204030204" pitchFamily="34" charset="0"/>
                <a:cs typeface="Calibri" panose="020F0502020204030204" pitchFamily="34" charset="0"/>
              </a:rPr>
              <a:t>					tile_file := *tile_basedir + "blank.png"</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a:t>
            </a:r>
          </a:p>
          <a:p>
            <a:pPr lvl="1" algn="just"/>
            <a:r>
              <a:rPr lang="en-US" sz="1200" b="1" noProof="1">
                <a:latin typeface="Calibri" panose="020F0502020204030204" pitchFamily="34" charset="0"/>
                <a:cs typeface="Calibri" panose="020F0502020204030204" pitchFamily="34" charset="0"/>
              </a:rPr>
              <a:t>NOTES</a:t>
            </a:r>
            <a:r>
              <a:rPr lang="en-US" sz="1200" noProof="1">
                <a:latin typeface="Calibri" panose="020F0502020204030204" pitchFamily="34" charset="0"/>
                <a:cs typeface="Calibri" panose="020F0502020204030204" pitchFamily="34" charset="0"/>
              </a:rPr>
              <a:t>: The ‘longdiff’ is the difference between longitudes 1 and 2 (MinX and MaxX) in the BBOX. Its value will get smaller as the zoom level increases. The 5km level has the longdiff of 19567.879241 and will skip the cached tiles. Skipping the block for using the cached tiles will let the execution to get the GSKY data directly and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noProof="1">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8154099" y="2890540"/>
            <a:ext cx="2516696" cy="1323439"/>
          </a:xfrm>
          <a:prstGeom prst="rect">
            <a:avLst/>
          </a:prstGeom>
          <a:solidFill>
            <a:schemeClr val="bg1">
              <a:lumMod val="85000"/>
            </a:schemeClr>
          </a:solid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func </a:t>
            </a:r>
            <a:r>
              <a:rPr lang="en-AU" sz="800" b="1" noProof="1">
                <a:latin typeface="Calibri" panose="020F0502020204030204" pitchFamily="34" charset="0"/>
                <a:cs typeface="Calibri" panose="020F0502020204030204" pitchFamily="34" charset="0"/>
              </a:rPr>
              <a:t>ReadPNG</a:t>
            </a:r>
            <a:r>
              <a:rPr lang="en-AU" sz="800" noProof="1">
                <a:latin typeface="Calibri" panose="020F0502020204030204" pitchFamily="34" charset="0"/>
                <a:cs typeface="Calibri" panose="020F0502020204030204" pitchFamily="34" charset="0"/>
              </a:rPr>
              <a:t>(tile_file string, w http.ResponseWriter) {</a:t>
            </a:r>
          </a:p>
          <a:p>
            <a:r>
              <a:rPr lang="en-AU" sz="800" noProof="1">
                <a:latin typeface="Calibri" panose="020F0502020204030204" pitchFamily="34" charset="0"/>
                <a:cs typeface="Calibri" panose="020F0502020204030204" pitchFamily="34" charset="0"/>
              </a:rPr>
              <a:t>    file, err := os.Open(tile_file)</a:t>
            </a:r>
          </a:p>
          <a:p>
            <a:r>
              <a:rPr lang="en-AU" sz="800" noProof="1">
                <a:latin typeface="Calibri" panose="020F0502020204030204" pitchFamily="34" charset="0"/>
                <a:cs typeface="Calibri" panose="020F0502020204030204" pitchFamily="34" charset="0"/>
              </a:rPr>
              <a:t>    if err != nil {</a:t>
            </a:r>
          </a:p>
          <a:p>
            <a:r>
              <a:rPr lang="en-AU" sz="800" noProof="1">
                <a:latin typeface="Calibri" panose="020F0502020204030204" pitchFamily="34" charset="0"/>
                <a:cs typeface="Calibri" panose="020F0502020204030204" pitchFamily="34" charset="0"/>
              </a:rPr>
              <a:t>      tile_file := *tile_basedir + "blank.png"</a:t>
            </a:r>
          </a:p>
          <a:p>
            <a:r>
              <a:rPr lang="en-AU" sz="800" noProof="1">
                <a:latin typeface="Calibri" panose="020F0502020204030204" pitchFamily="34" charset="0"/>
                <a:cs typeface="Calibri" panose="020F0502020204030204" pitchFamily="34" charset="0"/>
              </a:rPr>
              <a:t>      ReadPNG(tile_file, w)</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defer file.Close()</a:t>
            </a:r>
          </a:p>
          <a:p>
            <a:r>
              <a:rPr lang="en-AU" sz="800" noProof="1">
                <a:latin typeface="Calibri" panose="020F0502020204030204" pitchFamily="34" charset="0"/>
                <a:cs typeface="Calibri" panose="020F0502020204030204" pitchFamily="34" charset="0"/>
              </a:rPr>
              <a:t>    out, err := ioutil.ReadAll(file)</a:t>
            </a:r>
          </a:p>
          <a:p>
            <a:r>
              <a:rPr lang="en-AU" sz="800" noProof="1">
                <a:latin typeface="Calibri" panose="020F0502020204030204" pitchFamily="34" charset="0"/>
                <a:cs typeface="Calibri" panose="020F0502020204030204" pitchFamily="34" charset="0"/>
              </a:rPr>
              <a:t>    w.Write(out)</a:t>
            </a:r>
          </a:p>
          <a:p>
            <a:r>
              <a:rPr lang="en-AU" sz="800" noProof="1">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4896DE29-3751-4F97-940C-FCA28BCE5246}"/>
              </a:ext>
            </a:extLst>
          </p:cNvPr>
          <p:cNvSpPr txBox="1"/>
          <p:nvPr/>
        </p:nvSpPr>
        <p:spPr>
          <a:xfrm>
            <a:off x="8966030" y="1026941"/>
            <a:ext cx="1704766" cy="1815882"/>
          </a:xfrm>
          <a:prstGeom prst="rect">
            <a:avLst/>
          </a:prstGeom>
          <a:solidFill>
            <a:schemeClr val="bg1">
              <a:lumMod val="85000"/>
            </a:schemeClr>
          </a:solidFill>
          <a:ln w="3175">
            <a:solidFill>
              <a:schemeClr val="tx1"/>
            </a:solidFill>
          </a:ln>
        </p:spPr>
        <p:txBody>
          <a:bodyPr wrap="square" rtlCol="0">
            <a:spAutoFit/>
          </a:bodyPr>
          <a:lstStyle/>
          <a:p>
            <a:r>
              <a:rPr lang="en-AU" sz="800" b="1" noProof="1">
                <a:latin typeface="Calibri" panose="020F0502020204030204" pitchFamily="34" charset="0"/>
                <a:cs typeface="Calibri" panose="020F0502020204030204" pitchFamily="34" charset="0"/>
              </a:rPr>
              <a:t>zoom_diffs</a:t>
            </a:r>
            <a:r>
              <a:rPr lang="en-AU" sz="800" noProof="1">
                <a:latin typeface="Calibri" panose="020F0502020204030204" pitchFamily="34" charset="0"/>
                <a:cs typeface="Calibri" panose="020F0502020204030204" pitchFamily="34" charset="0"/>
              </a:rPr>
              <a:t> := map[int]float64{</a:t>
            </a:r>
          </a:p>
          <a:p>
            <a:r>
              <a:rPr lang="en-AU" sz="800" noProof="1">
                <a:latin typeface="Calibri" panose="020F0502020204030204" pitchFamily="34" charset="0"/>
                <a:cs typeface="Calibri" panose="020F0502020204030204" pitchFamily="34" charset="0"/>
              </a:rPr>
              <a:t>	5: 19567.879241,</a:t>
            </a:r>
          </a:p>
          <a:p>
            <a:r>
              <a:rPr lang="en-AU" sz="800" noProof="1">
                <a:latin typeface="Calibri" panose="020F0502020204030204" pitchFamily="34" charset="0"/>
                <a:cs typeface="Calibri" panose="020F0502020204030204" pitchFamily="34" charset="0"/>
              </a:rPr>
              <a:t>	10: 39135.758482,</a:t>
            </a:r>
          </a:p>
          <a:p>
            <a:r>
              <a:rPr lang="en-AU" sz="800" noProof="1">
                <a:latin typeface="Calibri" panose="020F0502020204030204" pitchFamily="34" charset="0"/>
                <a:cs typeface="Calibri" panose="020F0502020204030204" pitchFamily="34" charset="0"/>
              </a:rPr>
              <a:t>	20: 78271.516964,</a:t>
            </a:r>
          </a:p>
          <a:p>
            <a:r>
              <a:rPr lang="en-AU" sz="800" noProof="1">
                <a:latin typeface="Calibri" panose="020F0502020204030204" pitchFamily="34" charset="0"/>
                <a:cs typeface="Calibri" panose="020F0502020204030204" pitchFamily="34" charset="0"/>
              </a:rPr>
              <a:t>	50: 156543.033928,</a:t>
            </a:r>
          </a:p>
          <a:p>
            <a:r>
              <a:rPr lang="en-AU" sz="800" noProof="1">
                <a:latin typeface="Calibri" panose="020F0502020204030204" pitchFamily="34" charset="0"/>
                <a:cs typeface="Calibri" panose="020F0502020204030204" pitchFamily="34" charset="0"/>
              </a:rPr>
              <a:t>	100: 313086.067856,</a:t>
            </a:r>
          </a:p>
          <a:p>
            <a:r>
              <a:rPr lang="en-AU" sz="800" noProof="1">
                <a:latin typeface="Calibri" panose="020F0502020204030204" pitchFamily="34" charset="0"/>
                <a:cs typeface="Calibri" panose="020F0502020204030204" pitchFamily="34" charset="0"/>
              </a:rPr>
              <a:t>	200: 626172.135712,</a:t>
            </a:r>
          </a:p>
          <a:p>
            <a:r>
              <a:rPr lang="en-AU" sz="800" noProof="1">
                <a:latin typeface="Calibri" panose="020F0502020204030204" pitchFamily="34" charset="0"/>
                <a:cs typeface="Calibri" panose="020F0502020204030204" pitchFamily="34" charset="0"/>
              </a:rPr>
              <a:t>	250: 939258.203568,</a:t>
            </a:r>
          </a:p>
          <a:p>
            <a:r>
              <a:rPr lang="en-AU" sz="800" noProof="1">
                <a:latin typeface="Calibri" panose="020F0502020204030204" pitchFamily="34" charset="0"/>
                <a:cs typeface="Calibri" panose="020F0502020204030204" pitchFamily="34" charset="0"/>
              </a:rPr>
              <a:t>	300: 1252344.271424,</a:t>
            </a:r>
          </a:p>
          <a:p>
            <a:r>
              <a:rPr lang="en-AU" sz="800" noProof="1">
                <a:latin typeface="Calibri" panose="020F0502020204030204" pitchFamily="34" charset="0"/>
                <a:cs typeface="Calibri" panose="020F0502020204030204" pitchFamily="34" charset="0"/>
              </a:rPr>
              <a:t>	500: 2504688.542849,</a:t>
            </a:r>
          </a:p>
          <a:p>
            <a:r>
              <a:rPr lang="en-AU" sz="800" noProof="1">
                <a:latin typeface="Calibri" panose="020F0502020204030204" pitchFamily="34" charset="0"/>
                <a:cs typeface="Calibri" panose="020F0502020204030204" pitchFamily="34" charset="0"/>
              </a:rPr>
              <a:t>	1000: 5009377.085697,</a:t>
            </a:r>
          </a:p>
          <a:p>
            <a:r>
              <a:rPr lang="en-AU" sz="800" noProof="1">
                <a:latin typeface="Calibri" panose="020F0502020204030204" pitchFamily="34" charset="0"/>
                <a:cs typeface="Calibri" panose="020F0502020204030204" pitchFamily="34" charset="0"/>
              </a:rPr>
              <a:t>	3000: 10018754.171395,</a:t>
            </a:r>
          </a:p>
          <a:p>
            <a:r>
              <a:rPr lang="en-AU" sz="800" noProof="1">
                <a:latin typeface="Calibri" panose="020F0502020204030204" pitchFamily="34" charset="0"/>
                <a:cs typeface="Calibri" panose="020F0502020204030204" pitchFamily="34" charset="0"/>
              </a:rPr>
              <a:t>	5000: 20037508.342789,</a:t>
            </a:r>
          </a:p>
          <a:p>
            <a:r>
              <a:rPr lang="en-AU" sz="800" noProof="1">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1B59B1CD-BE21-4EE7-9397-76C4D9BFF510}"/>
              </a:ext>
            </a:extLst>
          </p:cNvPr>
          <p:cNvSpPr txBox="1"/>
          <p:nvPr/>
        </p:nvSpPr>
        <p:spPr>
          <a:xfrm>
            <a:off x="857250" y="1126671"/>
            <a:ext cx="6343650" cy="369332"/>
          </a:xfrm>
          <a:prstGeom prst="rect">
            <a:avLst/>
          </a:prstGeom>
          <a:noFill/>
        </p:spPr>
        <p:txBody>
          <a:bodyPr wrap="square" rtlCol="0">
            <a:spAutoFit/>
          </a:bodyPr>
          <a:lstStyle/>
          <a:p>
            <a:r>
              <a:rPr lang="en-US" dirty="0"/>
              <a:t>PRODUCTION DEPLOYMENT</a:t>
            </a:r>
            <a:endParaRPr lang="en-AU" dirty="0"/>
          </a:p>
        </p:txBody>
      </p:sp>
      <p:sp>
        <p:nvSpPr>
          <p:cNvPr id="3" name="TextBox 2">
            <a:extLst>
              <a:ext uri="{FF2B5EF4-FFF2-40B4-BE49-F238E27FC236}">
                <a16:creationId xmlns:a16="http://schemas.microsoft.com/office/drawing/2014/main" id="{529628CE-8DE8-4E7E-964D-BF0DD5E92330}"/>
              </a:ext>
            </a:extLst>
          </p:cNvPr>
          <p:cNvSpPr txBox="1"/>
          <p:nvPr/>
        </p:nvSpPr>
        <p:spPr>
          <a:xfrm>
            <a:off x="955220" y="1496003"/>
            <a:ext cx="5680471" cy="2123658"/>
          </a:xfrm>
          <a:prstGeom prst="rect">
            <a:avLst/>
          </a:prstGeom>
          <a:noFill/>
        </p:spPr>
        <p:txBody>
          <a:bodyPr wrap="square" rtlCol="0">
            <a:spAutoFit/>
          </a:bodyPr>
          <a:lstStyle/>
          <a:p>
            <a:pPr algn="just"/>
            <a:r>
              <a:rPr lang="en-AU" sz="1200" noProof="1">
                <a:latin typeface="Calibri" panose="020F0502020204030204" pitchFamily="34" charset="0"/>
                <a:cs typeface="Calibri" panose="020F0502020204030204" pitchFamily="34" charset="0"/>
              </a:rPr>
              <a:t>The POC was created on a VM and works by creating and storing the tiles locally. To be used in production the tiles must be created for all layers and time points and saved on ‘/g’ or some other drive on Raijin.</a:t>
            </a:r>
          </a:p>
          <a:p>
            <a:pPr algn="just"/>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Installing GSKY server and running them on Raijin is a pre-requisite before tiles can be cached. Some restrictions while working on Raijin must be taken into consideration.</a:t>
            </a:r>
          </a:p>
          <a:p>
            <a:pPr algn="just"/>
            <a:endParaRPr lang="en-AU" sz="1200" noProof="1">
              <a:latin typeface="Calibri" panose="020F0502020204030204" pitchFamily="34" charset="0"/>
              <a:cs typeface="Calibri" panose="020F0502020204030204" pitchFamily="34" charset="0"/>
            </a:endParaRPr>
          </a:p>
          <a:p>
            <a:pPr marL="228600" indent="-228600" algn="just">
              <a:buAutoNum type="arabicPeriod"/>
            </a:pPr>
            <a:r>
              <a:rPr lang="en-AU" sz="1200" noProof="1">
                <a:latin typeface="Calibri" panose="020F0502020204030204" pitchFamily="34" charset="0"/>
                <a:cs typeface="Calibri" panose="020F0502020204030204" pitchFamily="34" charset="0"/>
              </a:rPr>
              <a:t>There is no outbound port to connect to a GSKY server on another machine.</a:t>
            </a:r>
          </a:p>
          <a:p>
            <a:pPr marL="228600" indent="-228600" algn="just">
              <a:buAutoNum type="arabicPeriod"/>
            </a:pPr>
            <a:r>
              <a:rPr lang="en-AU" sz="1200" noProof="1">
                <a:latin typeface="Calibri" panose="020F0502020204030204" pitchFamily="34" charset="0"/>
                <a:cs typeface="Calibri" panose="020F0502020204030204" pitchFamily="34" charset="0"/>
              </a:rPr>
              <a:t>Only ‘scp’ and ‘rsync’ are allowed inward from VMs, and only to the raijin login node. No such access is on qsub jobs.</a:t>
            </a:r>
          </a:p>
          <a:p>
            <a:pPr marL="228600" indent="-228600" algn="just">
              <a:buAutoNum type="arabicPeriod"/>
            </a:pPr>
            <a:r>
              <a:rPr lang="en-AU" sz="1200" noProof="1">
                <a:latin typeface="Calibri" panose="020F0502020204030204" pitchFamily="34" charset="0"/>
                <a:cs typeface="Calibri" panose="020F0502020204030204" pitchFamily="34" charset="0"/>
              </a:rPr>
              <a:t>One cannot run long jobs on raijin login node.</a:t>
            </a:r>
          </a:p>
        </p:txBody>
      </p:sp>
    </p:spTree>
    <p:custDataLst>
      <p:tags r:id="rId1"/>
    </p:custDataLst>
    <p:extLst>
      <p:ext uri="{BB962C8B-B14F-4D97-AF65-F5344CB8AC3E}">
        <p14:creationId xmlns:p14="http://schemas.microsoft.com/office/powerpoint/2010/main" val="22078731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674654" y="182880"/>
            <a:ext cx="869819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Building tiles on the fly from cached tiles</a:t>
            </a:r>
          </a:p>
        </p:txBody>
      </p:sp>
      <p:sp>
        <p:nvSpPr>
          <p:cNvPr id="2" name="TextBox 1">
            <a:extLst>
              <a:ext uri="{FF2B5EF4-FFF2-40B4-BE49-F238E27FC236}">
                <a16:creationId xmlns:a16="http://schemas.microsoft.com/office/drawing/2014/main" id="{1E252A36-BAB2-4995-9303-D3C14CD0B9D0}"/>
              </a:ext>
            </a:extLst>
          </p:cNvPr>
          <p:cNvSpPr txBox="1"/>
          <p:nvPr/>
        </p:nvSpPr>
        <p:spPr>
          <a:xfrm>
            <a:off x="726621" y="1061357"/>
            <a:ext cx="8629650" cy="276999"/>
          </a:xfrm>
          <a:prstGeom prst="rect">
            <a:avLst/>
          </a:prstGeom>
          <a:noFill/>
        </p:spPr>
        <p:txBody>
          <a:bodyPr wrap="square" rtlCol="0">
            <a:spAutoFit/>
          </a:bodyPr>
          <a:lstStyle/>
          <a:p>
            <a:pPr algn="just"/>
            <a:r>
              <a:rPr lang="en-US" sz="1200" b="1" noProof="1">
                <a:latin typeface="Calibri" panose="020F0502020204030204" pitchFamily="34" charset="0"/>
                <a:cs typeface="Calibri" panose="020F0502020204030204" pitchFamily="34" charset="0"/>
              </a:rPr>
              <a:t>These slides describe the details of changes in ows.go to build tiles on the fly from cached tiles.</a:t>
            </a:r>
          </a:p>
        </p:txBody>
      </p:sp>
      <p:sp>
        <p:nvSpPr>
          <p:cNvPr id="3" name="TextBox 2">
            <a:extLst>
              <a:ext uri="{FF2B5EF4-FFF2-40B4-BE49-F238E27FC236}">
                <a16:creationId xmlns:a16="http://schemas.microsoft.com/office/drawing/2014/main" id="{D88FDCFF-28C7-4363-8B8D-2F1023796A82}"/>
              </a:ext>
            </a:extLst>
          </p:cNvPr>
          <p:cNvSpPr txBox="1"/>
          <p:nvPr/>
        </p:nvSpPr>
        <p:spPr>
          <a:xfrm>
            <a:off x="726625" y="1526721"/>
            <a:ext cx="1641022" cy="369332"/>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SYNOPSIS</a:t>
            </a:r>
            <a:endParaRPr lang="en-AU"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DFA134-3D63-4232-BA69-73F1B08C1FF6}"/>
              </a:ext>
            </a:extLst>
          </p:cNvPr>
          <p:cNvSpPr txBox="1"/>
          <p:nvPr/>
        </p:nvSpPr>
        <p:spPr>
          <a:xfrm>
            <a:off x="816429" y="1896053"/>
            <a:ext cx="4327071" cy="3939540"/>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Currently, the ows.go is set to take the cached tiles for all zoom levels from 3000 to 10 km for two dates and from 3000 to 100 for others (Fig.1).</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Instead of caching all levels, it could be more efficient to cache only one or a few levels and then construct the lower level tiles by appending these together.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Two options were: </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10km tiles.</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50km tiles.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Upon testing it became clear that generating the lower level tiles from the 10km building blocks will take increasingly more time (Fig.2). Hence, decided to cache more than one level and build not more than 2 lower levels from them.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Other considerations are:</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number of files and storage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time to cache (one-off)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Building the tiles on the fly must be fast.</a:t>
            </a:r>
          </a:p>
          <a:p>
            <a:pPr marL="228600" indent="-228600" algn="just">
              <a:buFont typeface="+mj-lt"/>
              <a:buAutoNum type="arabicPeriod"/>
            </a:pPr>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Caching the levels 10, 100 and 500 would satisfy the above and limit the building to 2 lower levels each. Another option is to cache 20, 200 and 1000. This will leave the 10km level to be fetched from GSKY directly. Both these options will be tested and the right one chosen. </a:t>
            </a:r>
          </a:p>
          <a:p>
            <a:pPr algn="just"/>
            <a:endParaRPr lang="en-US" sz="1000" noProof="1">
              <a:latin typeface="Calibri" panose="020F0502020204030204" pitchFamily="34" charset="0"/>
              <a:cs typeface="Calibri" panose="020F0502020204030204" pitchFamily="34" charset="0"/>
            </a:endParaRPr>
          </a:p>
          <a:p>
            <a:pPr algn="just"/>
            <a:endParaRPr lang="en-US" sz="1000" noProof="1">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3A4E25-6560-4977-AA43-C9B2C3404ED5}"/>
              </a:ext>
            </a:extLst>
          </p:cNvPr>
          <p:cNvSpPr/>
          <p:nvPr/>
        </p:nvSpPr>
        <p:spPr>
          <a:xfrm>
            <a:off x="5227864" y="1896053"/>
            <a:ext cx="4846865" cy="1477328"/>
          </a:xfrm>
          <a:prstGeom prst="rect">
            <a:avLst/>
          </a:prstGeom>
          <a:ln w="3175">
            <a:solidFill>
              <a:schemeClr val="tx1"/>
            </a:solidFill>
          </a:ln>
        </p:spPr>
        <p:txBody>
          <a:bodyPr wrap="square">
            <a:spAutoFit/>
          </a:bodyPr>
          <a:lstStyle/>
          <a:p>
            <a:pPr algn="just"/>
            <a:r>
              <a:rPr lang="en-AU" sz="1000" b="1" dirty="0">
                <a:latin typeface="Calibri" panose="020F0502020204030204" pitchFamily="34" charset="0"/>
                <a:cs typeface="Calibri" panose="020F0502020204030204" pitchFamily="34" charset="0"/>
              </a:rPr>
              <a:t>Fig.1 - Dates and zoom levels cached</a:t>
            </a:r>
          </a:p>
          <a:p>
            <a:pPr algn="just"/>
            <a:r>
              <a:rPr lang="en-AU" sz="1000" dirty="0">
                <a:solidFill>
                  <a:srgbClr val="00B050"/>
                </a:solidFill>
                <a:latin typeface="Calibri" panose="020F0502020204030204" pitchFamily="34" charset="0"/>
                <a:cs typeface="Calibri" panose="020F0502020204030204" pitchFamily="34" charset="0"/>
              </a:rPr>
              <a:t>/local/avs900/Australia/</a:t>
            </a:r>
            <a:r>
              <a:rPr lang="en-AU" sz="1000" dirty="0" err="1">
                <a:solidFill>
                  <a:srgbClr val="00B050"/>
                </a:solidFill>
                <a:latin typeface="Calibri" panose="020F0502020204030204" pitchFamily="34" charset="0"/>
                <a:cs typeface="Calibri" panose="020F0502020204030204" pitchFamily="34" charset="0"/>
              </a:rPr>
              <a:t>DEA_Tiles</a:t>
            </a:r>
            <a:r>
              <a:rPr lang="en-AU" sz="1000" dirty="0">
                <a:solidFill>
                  <a:srgbClr val="00B050"/>
                </a:solidFill>
                <a:latin typeface="Calibri" panose="020F0502020204030204" pitchFamily="34" charset="0"/>
                <a:cs typeface="Calibri" panose="020F0502020204030204" pitchFamily="34" charset="0"/>
              </a:rPr>
              <a:t>/landsat8_nbar_16day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2013-03-19 – Cached from 3000 to 10km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2013-04-04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2013-04-20 – Cached from 3000 to 100km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2013-05-06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2013-05-22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2013-06-07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2013-06-23 – Do.</a:t>
            </a:r>
          </a:p>
        </p:txBody>
      </p:sp>
      <p:sp>
        <p:nvSpPr>
          <p:cNvPr id="5" name="Rectangle 4">
            <a:extLst>
              <a:ext uri="{FF2B5EF4-FFF2-40B4-BE49-F238E27FC236}">
                <a16:creationId xmlns:a16="http://schemas.microsoft.com/office/drawing/2014/main" id="{2403F938-FCA8-4823-81DC-C8EA60657282}"/>
              </a:ext>
            </a:extLst>
          </p:cNvPr>
          <p:cNvSpPr/>
          <p:nvPr/>
        </p:nvSpPr>
        <p:spPr>
          <a:xfrm>
            <a:off x="5227864" y="3429000"/>
            <a:ext cx="4846865" cy="1169551"/>
          </a:xfrm>
          <a:prstGeom prst="rect">
            <a:avLst/>
          </a:prstGeom>
          <a:ln w="3175">
            <a:solidFill>
              <a:schemeClr val="tx1"/>
            </a:solidFill>
          </a:ln>
        </p:spPr>
        <p:txBody>
          <a:bodyPr wrap="square">
            <a:spAutoFit/>
          </a:bodyPr>
          <a:lstStyle/>
          <a:p>
            <a:pPr lvl="0">
              <a:spcAft>
                <a:spcPts val="0"/>
              </a:spcAft>
            </a:pPr>
            <a:r>
              <a:rPr lang="en-AU" sz="1000" b="1" dirty="0">
                <a:latin typeface="Calibri" panose="020F0502020204030204" pitchFamily="34" charset="0"/>
                <a:ea typeface="Times New Roman" panose="02020603050405020304" pitchFamily="18" charset="0"/>
              </a:rPr>
              <a:t>Fig.2 - Time to display the built tiles (sequential code)</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3"/>
              </a:rPr>
              <a:t>20 km</a:t>
            </a:r>
            <a:r>
              <a:rPr lang="en-AU" sz="1000" dirty="0">
                <a:latin typeface="Calibri" panose="020F0502020204030204" pitchFamily="34" charset="0"/>
                <a:ea typeface="Times New Roman" panose="02020603050405020304" pitchFamily="18" charset="0"/>
              </a:rPr>
              <a:t> tile from 4 x 10 km tiles. – Takes </a:t>
            </a:r>
            <a:r>
              <a:rPr lang="en-AU" sz="1000" dirty="0">
                <a:solidFill>
                  <a:srgbClr val="FF0000"/>
                </a:solidFill>
                <a:latin typeface="Calibri" panose="020F0502020204030204" pitchFamily="34" charset="0"/>
                <a:ea typeface="Times New Roman" panose="02020603050405020304" pitchFamily="18" charset="0"/>
              </a:rPr>
              <a:t>&lt; 1</a:t>
            </a:r>
            <a:r>
              <a:rPr lang="en-AU" sz="1000" dirty="0">
                <a:latin typeface="Calibri" panose="020F0502020204030204" pitchFamily="34" charset="0"/>
                <a:ea typeface="Times New Roman" panose="02020603050405020304" pitchFamily="18" charset="0"/>
              </a:rPr>
              <a:t> sec to build and display</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4"/>
              </a:rPr>
              <a:t>50 km</a:t>
            </a:r>
            <a:r>
              <a:rPr lang="en-AU" sz="1000" dirty="0">
                <a:latin typeface="Calibri" panose="020F0502020204030204" pitchFamily="34" charset="0"/>
                <a:ea typeface="Times New Roman" panose="02020603050405020304" pitchFamily="18" charset="0"/>
              </a:rPr>
              <a:t> tile from 16 x 10 km – </a:t>
            </a:r>
            <a:r>
              <a:rPr lang="en-AU" sz="1000" dirty="0">
                <a:solidFill>
                  <a:srgbClr val="FF0000"/>
                </a:solidFill>
                <a:latin typeface="Calibri" panose="020F0502020204030204" pitchFamily="34" charset="0"/>
                <a:ea typeface="Times New Roman" panose="02020603050405020304" pitchFamily="18" charset="0"/>
              </a:rPr>
              <a:t>3</a:t>
            </a:r>
            <a:r>
              <a:rPr lang="en-AU" sz="1000" dirty="0">
                <a:latin typeface="Calibri" panose="020F0502020204030204" pitchFamily="34" charset="0"/>
                <a:ea typeface="Times New Roman" panose="02020603050405020304" pitchFamily="18" charset="0"/>
              </a:rPr>
              <a:t> 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5"/>
              </a:rPr>
              <a:t>100 km</a:t>
            </a:r>
            <a:r>
              <a:rPr lang="en-AU" sz="1000" dirty="0">
                <a:latin typeface="Calibri" panose="020F0502020204030204" pitchFamily="34" charset="0"/>
                <a:ea typeface="Times New Roman" panose="02020603050405020304" pitchFamily="18" charset="0"/>
              </a:rPr>
              <a:t> tile from 64 x 10 km – </a:t>
            </a:r>
            <a:r>
              <a:rPr lang="en-AU" sz="1000" dirty="0">
                <a:solidFill>
                  <a:srgbClr val="FF0000"/>
                </a:solidFill>
                <a:latin typeface="Calibri" panose="020F0502020204030204" pitchFamily="34" charset="0"/>
                <a:ea typeface="Times New Roman" panose="02020603050405020304" pitchFamily="18" charset="0"/>
              </a:rPr>
              <a:t>23 </a:t>
            </a:r>
            <a:r>
              <a:rPr lang="en-AU" sz="1000" dirty="0">
                <a:latin typeface="Calibri" panose="020F0502020204030204" pitchFamily="34" charset="0"/>
                <a:ea typeface="Times New Roman" panose="02020603050405020304" pitchFamily="18" charset="0"/>
              </a:rPr>
              <a:t>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6"/>
              </a:rPr>
              <a:t>200 km</a:t>
            </a:r>
            <a:r>
              <a:rPr lang="en-AU" sz="1000" dirty="0">
                <a:latin typeface="Calibri" panose="020F0502020204030204" pitchFamily="34" charset="0"/>
                <a:ea typeface="Times New Roman" panose="02020603050405020304" pitchFamily="18" charset="0"/>
              </a:rPr>
              <a:t> from 256 x 10 km  - </a:t>
            </a:r>
            <a:r>
              <a:rPr lang="en-AU" sz="1000" dirty="0">
                <a:solidFill>
                  <a:srgbClr val="FF0000"/>
                </a:solidFill>
                <a:latin typeface="Calibri" panose="020F0502020204030204" pitchFamily="34" charset="0"/>
                <a:ea typeface="Times New Roman" panose="02020603050405020304" pitchFamily="18" charset="0"/>
              </a:rPr>
              <a:t>114 sec</a:t>
            </a:r>
            <a:r>
              <a:rPr lang="en-AU" sz="1000" dirty="0">
                <a:latin typeface="Calibri" panose="020F0502020204030204" pitchFamily="34" charset="0"/>
                <a:ea typeface="Times New Roman" panose="02020603050405020304" pitchFamily="18" charset="0"/>
              </a:rPr>
              <a:t> (1:54 min)</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dirty="0">
                <a:latin typeface="Calibri" panose="020F0502020204030204" pitchFamily="34" charset="0"/>
                <a:ea typeface="Times New Roman" panose="02020603050405020304" pitchFamily="18" charset="0"/>
              </a:rPr>
              <a:t>Lower zoom levels: Not tested, but will take 4x time at each level.</a:t>
            </a:r>
          </a:p>
          <a:p>
            <a:pPr marL="171450" indent="-171450">
              <a:buFont typeface="Arial" panose="020B0604020202020204" pitchFamily="34" charset="0"/>
              <a:buChar char="•"/>
            </a:pPr>
            <a:r>
              <a:rPr lang="en-AU" sz="1000" dirty="0">
                <a:effectLst/>
                <a:latin typeface="Calibri" panose="020F0502020204030204" pitchFamily="34" charset="0"/>
                <a:ea typeface="Calibri" panose="020F0502020204030204" pitchFamily="34" charset="0"/>
              </a:rPr>
              <a:t>Parallelising the build process may reduce the times considerably.</a:t>
            </a:r>
          </a:p>
        </p:txBody>
      </p:sp>
      <p:sp>
        <p:nvSpPr>
          <p:cNvPr id="7" name="TextBox 6">
            <a:extLst>
              <a:ext uri="{FF2B5EF4-FFF2-40B4-BE49-F238E27FC236}">
                <a16:creationId xmlns:a16="http://schemas.microsoft.com/office/drawing/2014/main" id="{1D6CB974-2F17-4E2C-AFAB-5C36A2D8F38B}"/>
              </a:ext>
            </a:extLst>
          </p:cNvPr>
          <p:cNvSpPr txBox="1"/>
          <p:nvPr/>
        </p:nvSpPr>
        <p:spPr>
          <a:xfrm>
            <a:off x="832759" y="5633357"/>
            <a:ext cx="4327071" cy="400110"/>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This method is highly inefficient and should not be used for Terria. </a:t>
            </a:r>
          </a:p>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It is useful to get tiles requested via scripts.</a:t>
            </a:r>
          </a:p>
        </p:txBody>
      </p:sp>
    </p:spTree>
    <p:custDataLst>
      <p:tags r:id="rId1"/>
    </p:custDataLst>
    <p:extLst>
      <p:ext uri="{BB962C8B-B14F-4D97-AF65-F5344CB8AC3E}">
        <p14:creationId xmlns:p14="http://schemas.microsoft.com/office/powerpoint/2010/main" val="353382246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3" name="TextBox 2">
            <a:extLst>
              <a:ext uri="{FF2B5EF4-FFF2-40B4-BE49-F238E27FC236}">
                <a16:creationId xmlns:a16="http://schemas.microsoft.com/office/drawing/2014/main" id="{15B4DA07-E8EE-49A9-901B-15EE51F05DCE}"/>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TL;DR</a:t>
            </a:r>
          </a:p>
        </p:txBody>
      </p:sp>
      <p:sp>
        <p:nvSpPr>
          <p:cNvPr id="2" name="TextBox 1">
            <a:extLst>
              <a:ext uri="{FF2B5EF4-FFF2-40B4-BE49-F238E27FC236}">
                <a16:creationId xmlns:a16="http://schemas.microsoft.com/office/drawing/2014/main" id="{49C3DCA5-65F4-4EA3-8279-743D98BD9719}"/>
              </a:ext>
            </a:extLst>
          </p:cNvPr>
          <p:cNvSpPr txBox="1"/>
          <p:nvPr/>
        </p:nvSpPr>
        <p:spPr>
          <a:xfrm>
            <a:off x="898071" y="906237"/>
            <a:ext cx="1934936" cy="461665"/>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TL;DR</a:t>
            </a:r>
            <a:endParaRPr lang="en-AU" sz="24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6D24DC9-27A4-40E4-8A0E-E8A69691EF65}"/>
              </a:ext>
            </a:extLst>
          </p:cNvPr>
          <p:cNvSpPr txBox="1"/>
          <p:nvPr/>
        </p:nvSpPr>
        <p:spPr>
          <a:xfrm>
            <a:off x="257584" y="1367902"/>
            <a:ext cx="6092882" cy="3785652"/>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Setup GSKY </a:t>
            </a:r>
            <a:r>
              <a:rPr lang="en-US" sz="1000" dirty="0">
                <a:latin typeface="Calibri" panose="020F0502020204030204" pitchFamily="34" charset="0"/>
                <a:cs typeface="Calibri" panose="020F0502020204030204" pitchFamily="34" charset="0"/>
              </a:rPr>
              <a:t>(once) on Raijin login or PBS node.</a:t>
            </a:r>
          </a:p>
          <a:p>
            <a:pPr marL="628650" lvl="1" indent="-171450" algn="just">
              <a:buFont typeface="Arial" panose="020B0604020202020204" pitchFamily="34" charset="0"/>
              <a:buChar char="•"/>
            </a:pPr>
            <a:r>
              <a:rPr lang="en-US" sz="1000" dirty="0">
                <a:solidFill>
                  <a:srgbClr val="08ABD5"/>
                </a:solidFill>
                <a:latin typeface="Calibri" panose="020F0502020204030204" pitchFamily="34" charset="0"/>
                <a:cs typeface="Calibri" panose="020F0502020204030204" pitchFamily="34" charset="0"/>
              </a:rPr>
              <a:t>python3 /short/z00/avs900/gsky/12082019/build_gsky.py</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Start a Raijin PBS interactive node.</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express -l ncpus=16 -l mem=32GB</a:t>
            </a: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Ingest data </a:t>
            </a:r>
            <a:r>
              <a:rPr lang="en-US" sz="1000" dirty="0">
                <a:latin typeface="Calibri" panose="020F0502020204030204" pitchFamily="34" charset="0"/>
                <a:cs typeface="Calibri" panose="020F0502020204030204" pitchFamily="34" charset="0"/>
              </a:rPr>
              <a:t>and start GSKY, GRPC and MAS servers.</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 </a:t>
            </a:r>
            <a:r>
              <a:rPr lang="en-AU" sz="1000" noProof="1">
                <a:solidFill>
                  <a:srgbClr val="00B050"/>
                </a:solidFill>
                <a:latin typeface="Calibri" panose="020F0502020204030204" pitchFamily="34" charset="0"/>
                <a:cs typeface="Calibri" panose="020F0502020204030204" pitchFamily="34" charset="0"/>
              </a:rPr>
              <a:t>dea</a:t>
            </a:r>
            <a:endParaRPr lang="en-AU" sz="1000" noProof="1">
              <a:latin typeface="Calibri" panose="020F0502020204030204" pitchFamily="34" charset="0"/>
              <a:cs typeface="Calibri" panose="020F0502020204030204" pitchFamily="34" charset="0"/>
            </a:endParaRP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pPr lvl="1"/>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5" name="TextBox 4">
            <a:extLst>
              <a:ext uri="{FF2B5EF4-FFF2-40B4-BE49-F238E27FC236}">
                <a16:creationId xmlns:a16="http://schemas.microsoft.com/office/drawing/2014/main" id="{0781D7BA-22FD-45F4-9448-BF42A7AAC890}"/>
              </a:ext>
            </a:extLst>
          </p:cNvPr>
          <p:cNvSpPr txBox="1"/>
          <p:nvPr/>
        </p:nvSpPr>
        <p:spPr>
          <a:xfrm>
            <a:off x="6392410" y="1367902"/>
            <a:ext cx="5799589" cy="2708434"/>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The steps below are included in the above script. Giving here for manual run, if necessary.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Delete the blank tiles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find . -name "*.png" -size -821c -exec rm -f {}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Gzip the files.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cf landsat8_nbar_16day_2013-04-20_100.tar .</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gzip landsat8_nbar_16day_2013-04-20_100.tar</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rm -f *.png</a:t>
            </a:r>
          </a:p>
          <a:p>
            <a:pPr algn="just"/>
            <a:endParaRPr lang="en-US" sz="1000" b="1" noProof="1">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p:txBody>
      </p:sp>
      <p:sp>
        <p:nvSpPr>
          <p:cNvPr id="7" name="TextBox 6">
            <a:extLst>
              <a:ext uri="{FF2B5EF4-FFF2-40B4-BE49-F238E27FC236}">
                <a16:creationId xmlns:a16="http://schemas.microsoft.com/office/drawing/2014/main" id="{C43F387E-C84B-4E76-83FD-363180A6D32C}"/>
              </a:ext>
            </a:extLst>
          </p:cNvPr>
          <p:cNvSpPr txBox="1"/>
          <p:nvPr/>
        </p:nvSpPr>
        <p:spPr>
          <a:xfrm>
            <a:off x="6392410" y="4186106"/>
            <a:ext cx="5738071" cy="707886"/>
          </a:xfrm>
          <a:prstGeom prst="rect">
            <a:avLst/>
          </a:prstGeom>
          <a:noFill/>
        </p:spPr>
        <p:txBody>
          <a:bodyPr wrap="square" rtlCol="0">
            <a:spAutoFit/>
          </a:bodyPr>
          <a:lstStyle/>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p:txBody>
      </p:sp>
    </p:spTree>
    <p:extLst>
      <p:ext uri="{BB962C8B-B14F-4D97-AF65-F5344CB8AC3E}">
        <p14:creationId xmlns:p14="http://schemas.microsoft.com/office/powerpoint/2010/main" val="95030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78314-D6A3-43F7-8D0D-A84D2F4ADD5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a:extLst>
              <a:ext uri="{FF2B5EF4-FFF2-40B4-BE49-F238E27FC236}">
                <a16:creationId xmlns:a16="http://schemas.microsoft.com/office/drawing/2014/main" id="{2236B1B8-2873-4FA6-8CD2-90243E485676}"/>
              </a:ext>
            </a:extLst>
          </p:cNvPr>
          <p:cNvSpPr txBox="1"/>
          <p:nvPr/>
        </p:nvSpPr>
        <p:spPr>
          <a:xfrm>
            <a:off x="2037840" y="182880"/>
            <a:ext cx="974869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Setup GSKY and MAS servers and ingest the data</a:t>
            </a:r>
          </a:p>
        </p:txBody>
      </p:sp>
      <p:sp>
        <p:nvSpPr>
          <p:cNvPr id="7" name="TextBox 6">
            <a:extLst>
              <a:ext uri="{FF2B5EF4-FFF2-40B4-BE49-F238E27FC236}">
                <a16:creationId xmlns:a16="http://schemas.microsoft.com/office/drawing/2014/main" id="{F16A68C2-1081-47F7-BF90-DA47EBE8824C}"/>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the GSKY/GRPC servers and MAS database</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CBE842-EA71-4F82-BD1A-531DB0F4E206}"/>
              </a:ext>
            </a:extLst>
          </p:cNvPr>
          <p:cNvSpPr txBox="1"/>
          <p:nvPr/>
        </p:nvSpPr>
        <p:spPr>
          <a:xfrm>
            <a:off x="146957" y="1475634"/>
            <a:ext cx="4526603" cy="4708981"/>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Caching is done on Raijin PBS nodes (interactive, but will use batch queues later).</a:t>
            </a:r>
          </a:p>
          <a:p>
            <a:pPr algn="just"/>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GSKY and all dependencies on Raijin – once only.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the MAS database and start GSKY on PBS nodes – each time.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GSKY: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a directory under ‘raijin:/short/z00/avs900/gsky/’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git clone git@git.nci.org.au:jxg900/gsky_provisioning.git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Rename ‘gsky_provisioning’ to ‘12082019’ (unique date as dirname)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Download and install </a:t>
            </a:r>
            <a:r>
              <a:rPr lang="en-AU" sz="1000" noProof="1">
                <a:latin typeface="Calibri" panose="020F0502020204030204" pitchFamily="34" charset="0"/>
                <a:cs typeface="Calibri" panose="020F0502020204030204" pitchFamily="34" charset="0"/>
                <a:hlinkClick r:id="rId2"/>
              </a:rPr>
              <a:t>Anaconda3</a:t>
            </a:r>
            <a:r>
              <a:rPr lang="en-AU" sz="10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curl </a:t>
            </a:r>
            <a:r>
              <a:rPr lang="en-AU" sz="1000" noProof="1">
                <a:latin typeface="Calibri" panose="020F0502020204030204" pitchFamily="34" charset="0"/>
                <a:cs typeface="Calibri" panose="020F0502020204030204" pitchFamily="34" charset="0"/>
                <a:hlinkClick r:id="rId2"/>
              </a:rPr>
              <a:t>‘url</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‘python3 build_gsky.py’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Will take &gt; 30 minutes for first installation.</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MAS and ingest the data:</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session.</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a:t>
            </a:r>
            <a:r>
              <a:rPr lang="en-AU" sz="1000" noProof="1">
                <a:solidFill>
                  <a:srgbClr val="FF0000"/>
                </a:solidFill>
                <a:latin typeface="Calibri" panose="020F0502020204030204" pitchFamily="34" charset="0"/>
                <a:cs typeface="Calibri" panose="020F0502020204030204" pitchFamily="34" charset="0"/>
              </a:rPr>
              <a:t>express</a:t>
            </a:r>
            <a:r>
              <a:rPr lang="en-AU" sz="1000" noProof="1">
                <a:latin typeface="Calibri" panose="020F0502020204030204" pitchFamily="34" charset="0"/>
                <a:cs typeface="Calibri" panose="020F0502020204030204" pitchFamily="34" charset="0"/>
              </a:rPr>
              <a:t> -l ncpus=16 -l mem=32GB or,</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normal -l ncpus=16 -l mem=32GB</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/short/z00/avs900/gsky/12082019/provision_single_node.py (</a:t>
            </a:r>
            <a:r>
              <a:rPr lang="en-AU" sz="1000" b="1" noProof="1">
                <a:latin typeface="Calibri" panose="020F0502020204030204" pitchFamily="34" charset="0"/>
                <a:cs typeface="Calibri" panose="020F0502020204030204" pitchFamily="34" charset="0"/>
              </a:rPr>
              <a:t>Fig.1</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python3 /short/z00/avs900/gsky/12082019/provision_single_node.py dea </a:t>
            </a:r>
            <a:r>
              <a:rPr lang="en-AU" sz="1000" noProof="1">
                <a:solidFill>
                  <a:srgbClr val="FF0000"/>
                </a:solidFill>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Takes 10min. to complete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Must create a ‘test_wms.png’ of size &gt; 820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will leave the GSKY, GRPC and MAS servers running.</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 (next slide)</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9" name="TextBox 8">
            <a:extLst>
              <a:ext uri="{FF2B5EF4-FFF2-40B4-BE49-F238E27FC236}">
                <a16:creationId xmlns:a16="http://schemas.microsoft.com/office/drawing/2014/main" id="{14BC193B-5135-4B96-9411-A09525463D3D}"/>
              </a:ext>
            </a:extLst>
          </p:cNvPr>
          <p:cNvSpPr txBox="1"/>
          <p:nvPr/>
        </p:nvSpPr>
        <p:spPr>
          <a:xfrm>
            <a:off x="4673560" y="906247"/>
            <a:ext cx="7371483" cy="5278368"/>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Fig.1 - </a:t>
            </a:r>
            <a:r>
              <a:rPr lang="en-AU" sz="1000" b="1" noProof="1">
                <a:latin typeface="Calibri" panose="020F0502020204030204" pitchFamily="34" charset="0"/>
                <a:cs typeface="Calibri" panose="020F0502020204030204" pitchFamily="34" charset="0"/>
                <a:hlinkClick r:id="rId3"/>
              </a:rPr>
              <a:t>provision_single_node.py</a:t>
            </a:r>
            <a:r>
              <a:rPr lang="en-AU" sz="1000" b="1"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(only the edited lines are shown below)</a:t>
            </a:r>
          </a:p>
          <a:p>
            <a:pPr algn="just"/>
            <a:r>
              <a:rPr lang="en-AU" sz="1000" noProof="1">
                <a:latin typeface="Calibri" panose="020F0502020204030204" pitchFamily="34" charset="0"/>
                <a:cs typeface="Calibri" panose="020F0502020204030204" pitchFamily="34" charset="0"/>
              </a:rPr>
              <a:t>     10 try:</a:t>
            </a:r>
          </a:p>
          <a:p>
            <a:pPr algn="just"/>
            <a:r>
              <a:rPr lang="en-AU" sz="1000" noProof="1">
                <a:latin typeface="Calibri" panose="020F0502020204030204" pitchFamily="34" charset="0"/>
                <a:cs typeface="Calibri" panose="020F0502020204030204" pitchFamily="34" charset="0"/>
              </a:rPr>
              <a:t>     11         dataset = sys.argv[1]</a:t>
            </a:r>
          </a:p>
          <a:p>
            <a:pPr algn="just"/>
            <a:r>
              <a:rPr lang="en-AU" sz="1000" noProof="1">
                <a:latin typeface="Calibri" panose="020F0502020204030204" pitchFamily="34" charset="0"/>
                <a:cs typeface="Calibri" panose="020F0502020204030204" pitchFamily="34" charset="0"/>
              </a:rPr>
              <a:t>     12 except:</a:t>
            </a:r>
          </a:p>
          <a:p>
            <a:pPr algn="just"/>
            <a:r>
              <a:rPr lang="en-AU" sz="1000" noProof="1">
                <a:latin typeface="Calibri" panose="020F0502020204030204" pitchFamily="34" charset="0"/>
                <a:cs typeface="Calibri" panose="020F0502020204030204" pitchFamily="34" charset="0"/>
              </a:rPr>
              <a:t>     13         sys.exit('ERROR: Must specify a dataset. e.g. "python3 provision_single_node.py dea". Exitting!’)</a:t>
            </a:r>
          </a:p>
          <a:p>
            <a:pPr algn="just"/>
            <a:r>
              <a:rPr lang="en-AU" sz="1000" noProof="1">
                <a:latin typeface="Calibri" panose="020F0502020204030204" pitchFamily="34" charset="0"/>
                <a:cs typeface="Calibri" panose="020F0502020204030204" pitchFamily="34" charset="0"/>
              </a:rPr>
              <a:t>     33   GSKY_GRPC_POOL_SIZE=</a:t>
            </a:r>
            <a:r>
              <a:rPr lang="en-AU" sz="1000" noProof="1">
                <a:solidFill>
                  <a:srgbClr val="FF0000"/>
                </a:solidFill>
                <a:latin typeface="Calibri" panose="020F0502020204030204" pitchFamily="34" charset="0"/>
                <a:cs typeface="Calibri" panose="020F0502020204030204" pitchFamily="34" charset="0"/>
              </a:rPr>
              <a:t>32</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36 crawl_files = ''</a:t>
            </a:r>
          </a:p>
          <a:p>
            <a:pPr algn="just"/>
            <a:r>
              <a:rPr lang="en-AU" sz="1000" noProof="1">
                <a:latin typeface="Calibri" panose="020F0502020204030204" pitchFamily="34" charset="0"/>
                <a:cs typeface="Calibri" panose="020F0502020204030204" pitchFamily="34" charset="0"/>
              </a:rPr>
              <a:t>     37 url = ''</a:t>
            </a:r>
          </a:p>
          <a:p>
            <a:pPr algn="just"/>
            <a:r>
              <a:rPr lang="en-AU" sz="1000" noProof="1">
                <a:latin typeface="Calibri" panose="020F0502020204030204" pitchFamily="34" charset="0"/>
                <a:cs typeface="Calibri" panose="020F0502020204030204" pitchFamily="34" charset="0"/>
              </a:rPr>
              <a:t>     38 conf_json = ‘’</a:t>
            </a:r>
          </a:p>
          <a:p>
            <a:pPr algn="just"/>
            <a:r>
              <a:rPr lang="en-AU" sz="1000" noProof="1">
                <a:latin typeface="Calibri" panose="020F0502020204030204" pitchFamily="34" charset="0"/>
                <a:cs typeface="Calibri" panose="020F0502020204030204" pitchFamily="34" charset="0"/>
              </a:rPr>
              <a:t>     45 if dataset == 'dea':</a:t>
            </a:r>
          </a:p>
          <a:p>
            <a:pPr algn="just"/>
            <a:r>
              <a:rPr lang="en-AU" sz="1000" noProof="1">
                <a:latin typeface="Calibri" panose="020F0502020204030204" pitchFamily="34" charset="0"/>
                <a:cs typeface="Calibri" panose="020F0502020204030204" pitchFamily="34" charset="0"/>
              </a:rPr>
              <a:t>     46         crawl_files = ['/short/z00/avs900/dea_crawls/landsat8_nbar_avs.gz’,]</a:t>
            </a:r>
            <a:r>
              <a:rPr lang="en-AU" sz="1000" noProof="1">
                <a:solidFill>
                  <a:srgbClr val="FF0000"/>
                </a:solidFill>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48</a:t>
            </a:r>
            <a:r>
              <a:rPr lang="en-AU" sz="900" noProof="1">
                <a:latin typeface="Calibri" panose="020F0502020204030204" pitchFamily="34" charset="0"/>
                <a:cs typeface="Calibri" panose="020F0502020204030204" pitchFamily="34" charset="0"/>
              </a:rPr>
              <a:t> url = '%s/ows?time=2019-05-07T00:00:00.000Z&amp;srs=EPSG:3857&amp;transparent=true&amp;format=image/png&amp;exceptions =application/vnd.ogc.se_xml&amp;styles=&amp;tiled=true&amp;feature_count=101&amp;service=WMS&amp;version=1.1.1&amp;request=GetMap&amp; layers=landsat5_nbar_16day&amp;bbox=15341217.324948017,-2974317.644632779,15419488.841912035,-2896046.127668757 &amp;width=256&amp;height=256' % envs.envs['GSKY_OWS_HOSTNAME’]</a:t>
            </a:r>
          </a:p>
          <a:p>
            <a:pPr algn="just"/>
            <a:r>
              <a:rPr lang="en-AU" sz="1000" noProof="1">
                <a:latin typeface="Calibri" panose="020F0502020204030204" pitchFamily="34" charset="0"/>
                <a:cs typeface="Calibri" panose="020F0502020204030204" pitchFamily="34" charset="0"/>
              </a:rPr>
              <a:t>     51  conf_json = conf.get_config_json(conf_file=os.path.join(curr_path, 'assets/gsky_layers/dea_nbar.yaml’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97 finally:</a:t>
            </a:r>
          </a:p>
          <a:p>
            <a:pPr algn="just"/>
            <a:r>
              <a:rPr lang="en-AU" sz="1000" noProof="1">
                <a:latin typeface="Calibri" panose="020F0502020204030204" pitchFamily="34" charset="0"/>
                <a:cs typeface="Calibri" panose="020F0502020204030204" pitchFamily="34" charset="0"/>
              </a:rPr>
              <a:t>     98 #  ows.stop()</a:t>
            </a:r>
          </a:p>
          <a:p>
            <a:pPr algn="just"/>
            <a:r>
              <a:rPr lang="en-AU" sz="1000" noProof="1">
                <a:latin typeface="Calibri" panose="020F0502020204030204" pitchFamily="34" charset="0"/>
                <a:cs typeface="Calibri" panose="020F0502020204030204" pitchFamily="34" charset="0"/>
              </a:rPr>
              <a:t>     99 #  mas.stop()</a:t>
            </a:r>
          </a:p>
          <a:p>
            <a:pPr algn="just"/>
            <a:r>
              <a:rPr lang="en-AU" sz="1000" noProof="1">
                <a:latin typeface="Calibri" panose="020F0502020204030204" pitchFamily="34" charset="0"/>
                <a:cs typeface="Calibri" panose="020F0502020204030204" pitchFamily="34" charset="0"/>
              </a:rPr>
              <a:t>    100 #  worker.stop()</a:t>
            </a:r>
          </a:p>
          <a:p>
            <a:pPr algn="just"/>
            <a:r>
              <a:rPr lang="en-AU" sz="1000" noProof="1">
                <a:latin typeface="Calibri" panose="020F0502020204030204" pitchFamily="34" charset="0"/>
                <a:cs typeface="Calibri" panose="020F0502020204030204" pitchFamily="34" charset="0"/>
              </a:rPr>
              <a:t>    102   print ("Finished! Leaving the servers running.")</a:t>
            </a:r>
          </a:p>
          <a:p>
            <a:pPr algn="just"/>
            <a:r>
              <a:rPr lang="en-AU" sz="1000" noProof="1">
                <a:latin typeface="Calibri" panose="020F0502020204030204" pitchFamily="34" charset="0"/>
                <a:cs typeface="Calibri" panose="020F0502020204030204" pitchFamily="34" charset="0"/>
              </a:rPr>
              <a:t>--------------------------------------------------------------------------------------------------------------------------------------------------------------------------------------------</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gunzip rs0-landsat.gz</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grep NBAR rs0-landsat | grep -v NBART &gt; landsat8_nbar_avs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gzip landsat8_nbar_avs</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cp /short/z00/avs900/gsky/12082019/assets/gsky_layers/dea.yaml dea_nbar.yaml</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dea_nbar.yaml to remove all lines except…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layers: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 "dea/layers/landsat/nbar.yaml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processes: []</a:t>
            </a:r>
          </a:p>
        </p:txBody>
      </p:sp>
      <p:sp>
        <p:nvSpPr>
          <p:cNvPr id="10" name="TextBox 9">
            <a:extLst>
              <a:ext uri="{FF2B5EF4-FFF2-40B4-BE49-F238E27FC236}">
                <a16:creationId xmlns:a16="http://schemas.microsoft.com/office/drawing/2014/main" id="{731AFEC7-D682-4C37-9959-37FB2A7664DF}"/>
              </a:ext>
            </a:extLst>
          </p:cNvPr>
          <p:cNvSpPr txBox="1"/>
          <p:nvPr/>
        </p:nvSpPr>
        <p:spPr>
          <a:xfrm>
            <a:off x="7477565" y="5382280"/>
            <a:ext cx="3511570" cy="553998"/>
          </a:xfrm>
          <a:prstGeom prst="rect">
            <a:avLst/>
          </a:prstGeom>
          <a:noFill/>
          <a:ln w="3175">
            <a:solidFill>
              <a:schemeClr val="tx1"/>
            </a:solidFill>
          </a:ln>
        </p:spPr>
        <p:txBody>
          <a:bodyPr wrap="square" rtlCol="0">
            <a:spAutoFit/>
          </a:bodyPr>
          <a:lstStyle/>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Edited lines below.</a:t>
            </a:r>
          </a:p>
          <a:p>
            <a:pPr algn="just"/>
            <a:r>
              <a:rPr lang="en-AU" sz="1000" noProof="1">
                <a:latin typeface="Calibri" panose="020F0502020204030204" pitchFamily="34" charset="0"/>
                <a:cs typeface="Calibri" panose="020F0502020204030204" pitchFamily="34" charset="0"/>
              </a:rPr>
              <a:t>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changed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‘g/data2’</a:t>
            </a:r>
          </a:p>
        </p:txBody>
      </p:sp>
    </p:spTree>
    <p:extLst>
      <p:ext uri="{BB962C8B-B14F-4D97-AF65-F5344CB8AC3E}">
        <p14:creationId xmlns:p14="http://schemas.microsoft.com/office/powerpoint/2010/main" val="27604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347A52FD-82FA-463D-A370-FDF8FCD6CE9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 Instructions</a:t>
            </a:r>
          </a:p>
        </p:txBody>
      </p:sp>
      <p:sp>
        <p:nvSpPr>
          <p:cNvPr id="7" name="TextBox 6">
            <a:extLst>
              <a:ext uri="{FF2B5EF4-FFF2-40B4-BE49-F238E27FC236}">
                <a16:creationId xmlns:a16="http://schemas.microsoft.com/office/drawing/2014/main" id="{97A0FBF8-BC8E-45B8-8B30-F6D75E7458F2}"/>
              </a:ext>
            </a:extLst>
          </p:cNvPr>
          <p:cNvSpPr txBox="1"/>
          <p:nvPr/>
        </p:nvSpPr>
        <p:spPr>
          <a:xfrm>
            <a:off x="187778" y="993646"/>
            <a:ext cx="8082643" cy="5170646"/>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Setup GSKY and MAS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the ‘ows.go’ to disable timeout and zoom limits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vi /short/z00/xxx900/gsky/12082019/gsky/gopath/src/github.com/nci/gsky/ows.go</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347:    </a:t>
            </a:r>
            <a:r>
              <a:rPr lang="en-AU" sz="1000" noProof="1">
                <a:solidFill>
                  <a:srgbClr val="00B050"/>
                </a:solidFill>
                <a:latin typeface="Calibri" panose="020F0502020204030204" pitchFamily="34" charset="0"/>
                <a:cs typeface="Calibri" panose="020F0502020204030204" pitchFamily="34" charset="0"/>
              </a:rPr>
              <a:t>conf.Layers[idx].WmsTimeout = </a:t>
            </a:r>
            <a:r>
              <a:rPr lang="en-AU" sz="1000" noProof="1">
                <a:solidFill>
                  <a:srgbClr val="FF0000"/>
                </a:solidFill>
                <a:latin typeface="Calibri" panose="020F0502020204030204" pitchFamily="34" charset="0"/>
                <a:cs typeface="Calibri" panose="020F0502020204030204" pitchFamily="34" charset="0"/>
              </a:rPr>
              <a:t>900</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356:    </a:t>
            </a:r>
            <a:r>
              <a:rPr lang="en-AU" sz="1000" noProof="1">
                <a:solidFill>
                  <a:srgbClr val="00B050"/>
                </a:solidFill>
                <a:latin typeface="Calibri" panose="020F0502020204030204" pitchFamily="34" charset="0"/>
                <a:cs typeface="Calibri" panose="020F0502020204030204" pitchFamily="34" charset="0"/>
              </a:rPr>
              <a:t>conf.Layers[idx].ZoomLimit = </a:t>
            </a:r>
            <a:r>
              <a:rPr lang="en-AU" sz="1000" noProof="1">
                <a:solidFill>
                  <a:srgbClr val="FF0000"/>
                </a:solidFill>
                <a:latin typeface="Calibri" panose="020F0502020204030204" pitchFamily="34" charset="0"/>
                <a:cs typeface="Calibri" panose="020F0502020204030204" pitchFamily="34" charset="0"/>
              </a:rPr>
              <a:t>0.00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Re-run ‘</a:t>
            </a:r>
            <a:r>
              <a:rPr lang="en-AU" sz="1000" noProof="1">
                <a:solidFill>
                  <a:srgbClr val="00B0F0"/>
                </a:solidFill>
                <a:latin typeface="Calibri" panose="020F0502020204030204" pitchFamily="34" charset="0"/>
                <a:cs typeface="Calibri" panose="020F0502020204030204" pitchFamily="34" charset="0"/>
              </a:rPr>
              <a:t>python3 /short/z00/xxx900/gsky/12082019/build_gsky.py</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que on Raijin…</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normal -l ncpus=16 -l mem=32GB</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a:t>
            </a: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a:t>
            </a:r>
            <a:r>
              <a:rPr lang="en-AU" sz="10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a:t>
            </a: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endParaRPr lang="en-AU" sz="1000" noProof="1">
              <a:solidFill>
                <a:srgbClr val="00B050"/>
              </a:solidFill>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a:p>
            <a:pPr lvl="1"/>
            <a:endParaRPr lang="en-AU" sz="1000" noProof="1">
              <a:latin typeface="Calibri" panose="020F0502020204030204" pitchFamily="34" charset="0"/>
              <a:cs typeface="Calibri" panose="020F0502020204030204" pitchFamily="34" charset="0"/>
            </a:endParaRPr>
          </a:p>
          <a:p>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Tree>
    <p:extLst>
      <p:ext uri="{BB962C8B-B14F-4D97-AF65-F5344CB8AC3E}">
        <p14:creationId xmlns:p14="http://schemas.microsoft.com/office/powerpoint/2010/main" val="58312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791E0630-1CCF-4055-B265-FC66A33F2971}"/>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Errors and Pitfalls</a:t>
            </a:r>
          </a:p>
        </p:txBody>
      </p:sp>
      <p:sp>
        <p:nvSpPr>
          <p:cNvPr id="2" name="TextBox 1">
            <a:extLst>
              <a:ext uri="{FF2B5EF4-FFF2-40B4-BE49-F238E27FC236}">
                <a16:creationId xmlns:a16="http://schemas.microsoft.com/office/drawing/2014/main" id="{D5250DF8-23D1-44F0-AAEE-C803367206FE}"/>
              </a:ext>
            </a:extLst>
          </p:cNvPr>
          <p:cNvSpPr txBox="1"/>
          <p:nvPr/>
        </p:nvSpPr>
        <p:spPr>
          <a:xfrm>
            <a:off x="751115" y="1151164"/>
            <a:ext cx="689065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 programs do not always run perfectly. Details are given below.</a:t>
            </a:r>
            <a:endParaRPr lang="en-AU" sz="1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7BD4E7-5320-4C33-A28F-94425A5B4035}"/>
              </a:ext>
            </a:extLst>
          </p:cNvPr>
          <p:cNvSpPr/>
          <p:nvPr/>
        </p:nvSpPr>
        <p:spPr>
          <a:xfrm>
            <a:off x="751113" y="1397385"/>
            <a:ext cx="6446641" cy="4739759"/>
          </a:xfrm>
          <a:prstGeom prst="rect">
            <a:avLst/>
          </a:prstGeom>
          <a:ln w="3175">
            <a:solidFill>
              <a:schemeClr val="tx1"/>
            </a:solidFill>
          </a:ln>
        </p:spPr>
        <p:txBody>
          <a:bodyPr wrap="square">
            <a:spAutoFit/>
          </a:bodyPr>
          <a:lstStyle/>
          <a:p>
            <a:r>
              <a:rPr lang="en-AU" sz="1200" b="1" noProof="1">
                <a:latin typeface="Calibri" panose="020F0502020204030204" pitchFamily="34" charset="0"/>
                <a:cs typeface="Calibri" panose="020F0502020204030204" pitchFamily="34" charset="0"/>
              </a:rPr>
              <a:t>‘python3 /short/z00/avs900/gsky/12082019/provision_single_node.py dea’</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This command creates the MAS database and ingests the data. Occasionally it runs into problems and must be watched.</a:t>
            </a:r>
          </a:p>
          <a:p>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worker.start()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number of GRPC servers is set as 2, which is not enough. Change it to 32</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18  self.envs['GSKY_GRPC_POOL_SIZE'] = '32'</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default timeout specified in worker.py is 5 and is often not sufficient. Change it to 30</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36 worker_timeout = 30</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mas.ingest_data(crawl_files)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An error, which does not seem to affect the operations, happens at the command below.</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 bash ingest_pipeline.sh rs0_datacube /short/z00/avs900/dea_crawls/landsat8_nbar_avs.gz</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/short/z00/avs900/gsky/12082019/gsky/bin/concurrent</a:t>
            </a:r>
          </a:p>
          <a:p>
            <a:pPr marL="628650" lvl="1" indent="-171450">
              <a:buFont typeface="Arial" panose="020B0604020202020204" pitchFamily="34" charset="0"/>
              <a:buChar char="•"/>
            </a:pP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relation "rs0_datacube.paths" does not exist at character 18</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Data crawl will fail if the right path is not edited in.</a:t>
            </a:r>
          </a:p>
          <a:p>
            <a:pPr algn="just"/>
            <a:r>
              <a:rPr lang="en-AU" sz="1000" noProof="1">
                <a:latin typeface="Calibri" panose="020F0502020204030204" pitchFamily="34" charset="0"/>
                <a:cs typeface="Calibri" panose="020F0502020204030204" pitchFamily="34" charset="0"/>
              </a:rPr>
              <a:t>	- dea/layers/landsat/nbar.yaml: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While running the caching script there are occasional errors in GRPC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ows.go:427: </a:t>
            </a: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in the pipeline: rpc error: code = Internal desc = unexpected EOF</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is out of our control, but will skip creating one tile.</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is a heuristic that relies on the fact that a broken GRPC pipe will not happen twice to the same GSKY call.</a:t>
            </a:r>
          </a:p>
          <a:p>
            <a:pPr lvl="1" algn="just"/>
            <a:endParaRPr lang="en-AU" sz="1000" noProof="1">
              <a:solidFill>
                <a:srgbClr val="00B05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will cause losing a tile.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lvl="1" algn="just"/>
            <a:endParaRPr lang="en-AU" sz="1000" noProof="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FA47A59-6B50-4FA5-9B8E-623FC04FC88D}"/>
              </a:ext>
            </a:extLst>
          </p:cNvPr>
          <p:cNvSpPr txBox="1"/>
          <p:nvPr/>
        </p:nvSpPr>
        <p:spPr>
          <a:xfrm>
            <a:off x="7297822" y="1397385"/>
            <a:ext cx="4354487" cy="1938992"/>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Total time for a time slice is affected by the speed of creating the tiles as well as random errors that cause a GSKY call to exit. If it happens, but the ‘curl’ call is still running, it will wait for a timeout of 900 seconds before trying again. Thus, even one broken pipe among the hundreds of running curls can cause excessive time to complete the caching for that time slice.</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Reducing the timeout to less than 900 seconds does not work, as there are often one or two tiles that takes long time. It will then cause a recurring run of a subroutine which always times out.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It is taking 1.5 hours per time slice. The average across sparse and full time slices may be around a third of it.</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1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3" name="TextBox 2">
            <a:extLst>
              <a:ext uri="{FF2B5EF4-FFF2-40B4-BE49-F238E27FC236}">
                <a16:creationId xmlns:a16="http://schemas.microsoft.com/office/drawing/2014/main" id="{6B2C6BCA-DFB4-48F1-A872-C9254FFE8F5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the tiles on the fly - Summary</a:t>
            </a:r>
          </a:p>
        </p:txBody>
      </p:sp>
      <p:sp>
        <p:nvSpPr>
          <p:cNvPr id="2" name="TextBox 1">
            <a:extLst>
              <a:ext uri="{FF2B5EF4-FFF2-40B4-BE49-F238E27FC236}">
                <a16:creationId xmlns:a16="http://schemas.microsoft.com/office/drawing/2014/main" id="{14ED8A3B-B1B5-488F-ABD1-47DCF0DF9AFE}"/>
              </a:ext>
            </a:extLst>
          </p:cNvPr>
          <p:cNvSpPr txBox="1"/>
          <p:nvPr/>
        </p:nvSpPr>
        <p:spPr>
          <a:xfrm>
            <a:off x="1069522" y="1175657"/>
            <a:ext cx="4056152" cy="338554"/>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Changes in GSKY code to build tiles on the fly</a:t>
            </a:r>
            <a:endParaRPr lang="en-AU" sz="1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E9BF016-3B69-4E17-A673-FB62F9579903}"/>
              </a:ext>
            </a:extLst>
          </p:cNvPr>
          <p:cNvSpPr txBox="1"/>
          <p:nvPr/>
        </p:nvSpPr>
        <p:spPr>
          <a:xfrm>
            <a:off x="1183822" y="1534886"/>
            <a:ext cx="5078186"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There are two purposes for which the tiles are built, instead of using the cached tiles directly.</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standard TerriaMap calls to the GSKY server.</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calls from Python scripts that may not have standard BBOX coordinates.</a:t>
            </a:r>
          </a:p>
          <a:p>
            <a:pPr marL="228600" indent="-228600" algn="just">
              <a:buFont typeface="+mj-lt"/>
              <a:buAutoNum type="arabicPeriod"/>
            </a:pPr>
            <a:endParaRPr lang="en-US"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Caching only a few levels will reduce storage and CPU.</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Non-standard BBOX calls can be served.</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BBOX in EPSG:4326 can be handled.</a:t>
            </a:r>
          </a:p>
          <a:p>
            <a:pPr marL="171450" indent="-171450" algn="just">
              <a:buFont typeface="Arial" panose="020B0604020202020204" pitchFamily="34" charset="0"/>
              <a:buChar char="•"/>
            </a:pPr>
            <a:endParaRPr lang="en-AU"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Disadvantages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It will take time to create the tiles on the fly.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Display will not be as fast as using the cached tiles directly.</a:t>
            </a:r>
          </a:p>
        </p:txBody>
      </p:sp>
      <p:sp>
        <p:nvSpPr>
          <p:cNvPr id="7" name="Rectangle 6">
            <a:extLst>
              <a:ext uri="{FF2B5EF4-FFF2-40B4-BE49-F238E27FC236}">
                <a16:creationId xmlns:a16="http://schemas.microsoft.com/office/drawing/2014/main" id="{2B93120B-C06A-4A5F-B332-7E83D747EC98}"/>
              </a:ext>
            </a:extLst>
          </p:cNvPr>
          <p:cNvSpPr/>
          <p:nvPr/>
        </p:nvSpPr>
        <p:spPr>
          <a:xfrm>
            <a:off x="1174927" y="3547966"/>
            <a:ext cx="9339084" cy="584775"/>
          </a:xfrm>
          <a:prstGeom prst="rect">
            <a:avLst/>
          </a:prstGeom>
          <a:noFill/>
        </p:spPr>
        <p:txBody>
          <a:bodyPr wrap="square" lIns="91440" tIns="45720" rIns="91440" bIns="45720">
            <a:spAutoFit/>
          </a:bodyPr>
          <a:lstStyle/>
          <a:p>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 Do Not Build On The Fly For </a:t>
            </a:r>
            <a:r>
              <a:rPr lang="en-US" sz="32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Terria</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
        <p:nvSpPr>
          <p:cNvPr id="8" name="TextBox 7">
            <a:extLst>
              <a:ext uri="{FF2B5EF4-FFF2-40B4-BE49-F238E27FC236}">
                <a16:creationId xmlns:a16="http://schemas.microsoft.com/office/drawing/2014/main" id="{96BB6ABA-0EB6-4FD4-8321-1CFBB5E2222C}"/>
              </a:ext>
            </a:extLst>
          </p:cNvPr>
          <p:cNvSpPr txBox="1"/>
          <p:nvPr/>
        </p:nvSpPr>
        <p:spPr>
          <a:xfrm>
            <a:off x="1183823" y="4155519"/>
            <a:ext cx="5069292"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Due to the overheads in appending smaller tiles to make larger ones, it will never achieve the speed seen with cached tiles at all levels.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By not caching all levels we are only saving ~400MB storage per time slice from ~1.2GB total. The time to cache the tiles is about halved by taking only 3 levels. This saving is more than lost in the higher delivery times in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Considering the relatively low gains, but significant loss in functionality, the building of tiles on the fly is not viable. Therefore, for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 we must cache all levels and use the cached tiles.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For scripts and other non-standard bounding boxes, we can use the new code to build and/or crop subsets of tiles. The same cached tiles can be used for this.</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439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A597D1B3-443F-40A5-847B-68FC8BD65B61}"/>
              </a:ext>
            </a:extLst>
          </p:cNvPr>
          <p:cNvSpPr txBox="1"/>
          <p:nvPr/>
        </p:nvSpPr>
        <p:spPr>
          <a:xfrm>
            <a:off x="2037840" y="182880"/>
            <a:ext cx="904401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the tiles on the fly – TIFF vs PNG</a:t>
            </a:r>
          </a:p>
        </p:txBody>
      </p:sp>
      <p:sp>
        <p:nvSpPr>
          <p:cNvPr id="2" name="TextBox 1">
            <a:extLst>
              <a:ext uri="{FF2B5EF4-FFF2-40B4-BE49-F238E27FC236}">
                <a16:creationId xmlns:a16="http://schemas.microsoft.com/office/drawing/2014/main" id="{DCA22439-3341-452C-B349-CACF92CA985E}"/>
              </a:ext>
            </a:extLst>
          </p:cNvPr>
          <p:cNvSpPr txBox="1"/>
          <p:nvPr/>
        </p:nvSpPr>
        <p:spPr>
          <a:xfrm>
            <a:off x="738231" y="1115736"/>
            <a:ext cx="9949343" cy="4093428"/>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To solve the speed issue of building the tiles on the fly, there was a suggestion that instead of PNGs and ImageMagick use TIFFs and GDAL. This will be even more time and space consuming for the following reasons.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The *.tiff tiles are around 60x larger than a corresponding *.png tile.</a:t>
            </a:r>
          </a:p>
          <a:p>
            <a:pPr lvl="2" algn="just"/>
            <a:r>
              <a:rPr lang="en-US" sz="1000" b="1" noProof="1">
                <a:latin typeface="Calibri" panose="020F0502020204030204" pitchFamily="34" charset="0"/>
                <a:cs typeface="Calibri" panose="020F0502020204030204" pitchFamily="34" charset="0"/>
              </a:rPr>
              <a:t>For PNGs:</a:t>
            </a:r>
          </a:p>
          <a:p>
            <a:pPr lvl="2" algn="just"/>
            <a:r>
              <a:rPr lang="en-US" sz="1000" noProof="1">
                <a:latin typeface="Calibri" panose="020F0502020204030204" pitchFamily="34" charset="0"/>
                <a:cs typeface="Calibri" panose="020F0502020204030204" pitchFamily="34" charset="0"/>
              </a:rPr>
              <a:t>•	Total number of cached tiles for two dates: 18,745</a:t>
            </a:r>
          </a:p>
          <a:p>
            <a:pPr lvl="2" algn="just"/>
            <a:r>
              <a:rPr lang="en-US" sz="1000" noProof="1">
                <a:latin typeface="Calibri" panose="020F0502020204030204" pitchFamily="34" charset="0"/>
                <a:cs typeface="Calibri" panose="020F0502020204030204" pitchFamily="34" charset="0"/>
              </a:rPr>
              <a:t>•	Total size: 1,944 M</a:t>
            </a:r>
          </a:p>
          <a:p>
            <a:pPr lvl="2" algn="just"/>
            <a:r>
              <a:rPr lang="en-US" sz="1000" noProof="1">
                <a:latin typeface="Calibri" panose="020F0502020204030204" pitchFamily="34" charset="0"/>
                <a:cs typeface="Calibri" panose="020F0502020204030204" pitchFamily="34" charset="0"/>
              </a:rPr>
              <a:t>•	Average per tile: 104 KB</a:t>
            </a:r>
          </a:p>
          <a:p>
            <a:pPr lvl="2" algn="just"/>
            <a:r>
              <a:rPr lang="en-US" sz="1000" noProof="1">
                <a:latin typeface="Calibri" panose="020F0502020204030204" pitchFamily="34" charset="0"/>
                <a:cs typeface="Calibri" panose="020F0502020204030204" pitchFamily="34" charset="0"/>
              </a:rPr>
              <a:t>•	Average tiles per time slice: 9,238</a:t>
            </a:r>
          </a:p>
          <a:p>
            <a:pPr lvl="2" algn="just"/>
            <a:r>
              <a:rPr lang="en-US" sz="1000" noProof="1">
                <a:latin typeface="Calibri" panose="020F0502020204030204" pitchFamily="34" charset="0"/>
                <a:cs typeface="Calibri" panose="020F0502020204030204" pitchFamily="34" charset="0"/>
              </a:rPr>
              <a:t>•	Total size of PNG: 9,238 * 104 = 0.92 GB per time slice.</a:t>
            </a:r>
          </a:p>
          <a:p>
            <a:pPr lvl="2" algn="just"/>
            <a:r>
              <a:rPr lang="en-US" sz="1000" noProof="1">
                <a:latin typeface="Calibri" panose="020F0502020204030204" pitchFamily="34" charset="0"/>
                <a:cs typeface="Calibri" panose="020F0502020204030204" pitchFamily="34" charset="0"/>
              </a:rPr>
              <a:t>	o	Assuming that the average will be 1/3rd of it across 16K tiles:  0.3 GB per time slice</a:t>
            </a:r>
          </a:p>
          <a:p>
            <a:pPr lvl="2" algn="just"/>
            <a:r>
              <a:rPr lang="en-US" sz="1000" noProof="1">
                <a:latin typeface="Calibri" panose="020F0502020204030204" pitchFamily="34" charset="0"/>
                <a:cs typeface="Calibri" panose="020F0502020204030204" pitchFamily="34" charset="0"/>
              </a:rPr>
              <a:t>•	Total size for 16,000 tiles: 4.8 TB</a:t>
            </a:r>
          </a:p>
          <a:p>
            <a:pPr lvl="2" algn="just"/>
            <a:r>
              <a:rPr lang="en-US" sz="1000" noProof="1">
                <a:latin typeface="Calibri" panose="020F0502020204030204" pitchFamily="34" charset="0"/>
                <a:cs typeface="Calibri" panose="020F0502020204030204" pitchFamily="34" charset="0"/>
              </a:rPr>
              <a:t> </a:t>
            </a:r>
          </a:p>
          <a:p>
            <a:pPr lvl="2" algn="just"/>
            <a:r>
              <a:rPr lang="en-US" sz="1000" b="1" noProof="1">
                <a:latin typeface="Calibri" panose="020F0502020204030204" pitchFamily="34" charset="0"/>
                <a:cs typeface="Calibri" panose="020F0502020204030204" pitchFamily="34" charset="0"/>
              </a:rPr>
              <a:t>For TIFFs:</a:t>
            </a:r>
          </a:p>
          <a:p>
            <a:pPr lvl="2" algn="just"/>
            <a:r>
              <a:rPr lang="en-US" sz="1000" noProof="1">
                <a:latin typeface="Calibri" panose="020F0502020204030204" pitchFamily="34" charset="0"/>
                <a:cs typeface="Calibri" panose="020F0502020204030204" pitchFamily="34" charset="0"/>
              </a:rPr>
              <a:t>•	Tiff file size: 6.1 M. Based on just one tile. Let us assume that the average will be 4M </a:t>
            </a:r>
          </a:p>
          <a:p>
            <a:pPr lvl="2" algn="just"/>
            <a:r>
              <a:rPr lang="en-US" sz="1000" noProof="1">
                <a:latin typeface="Calibri" panose="020F0502020204030204" pitchFamily="34" charset="0"/>
                <a:cs typeface="Calibri" panose="020F0502020204030204" pitchFamily="34" charset="0"/>
              </a:rPr>
              <a:t>•	Total size of Tiff: 9,238 * 4 = 36 GB per time slice.</a:t>
            </a:r>
          </a:p>
          <a:p>
            <a:pPr lvl="2" algn="just"/>
            <a:r>
              <a:rPr lang="en-US" sz="1000" noProof="1">
                <a:latin typeface="Calibri" panose="020F0502020204030204" pitchFamily="34" charset="0"/>
                <a:cs typeface="Calibri" panose="020F0502020204030204" pitchFamily="34" charset="0"/>
              </a:rPr>
              <a:t>	o	Assuming that the average across 16K tiles will be 1/3rd of it: 12 GB per time slice.</a:t>
            </a:r>
          </a:p>
          <a:p>
            <a:pPr lvl="2" algn="just"/>
            <a:r>
              <a:rPr lang="en-US" sz="1000" noProof="1">
                <a:latin typeface="Calibri" panose="020F0502020204030204" pitchFamily="34" charset="0"/>
                <a:cs typeface="Calibri" panose="020F0502020204030204" pitchFamily="34" charset="0"/>
              </a:rPr>
              <a:t>•	Total for 16,000 time slices: 188 TB</a:t>
            </a:r>
          </a:p>
          <a:p>
            <a:pPr lvl="2" algn="just"/>
            <a:r>
              <a:rPr lang="en-US" sz="1000" noProof="1">
                <a:latin typeface="Calibri" panose="020F0502020204030204" pitchFamily="34" charset="0"/>
                <a:cs typeface="Calibri" panose="020F0502020204030204" pitchFamily="34" charset="0"/>
              </a:rPr>
              <a:t>•	If caching only three zoom levels: 125 TB</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As seen from a ‘top’ command, the GDAL processes take a lot longer than the ‘convert’</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This could be due to the fact that lots of calculations are needed to build tiles from NetCFDs.</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I suspect that similar amounts will be needed to combine tiles saved as TIFFs.</a:t>
            </a:r>
          </a:p>
          <a:p>
            <a:pPr algn="just"/>
            <a:r>
              <a:rPr lang="en-US" sz="1000" noProof="1">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TIFFs will not work for another reason too. To optimise the speed, the blank tiles are skipped altogether. Instead the system caches just one blank tile. The number of blanks will far exceed the tiles with data. If using TIFFs, we will not be able to skip them, which means the storage requirement will be several times than above. </a:t>
            </a:r>
          </a:p>
          <a:p>
            <a:pPr algn="just"/>
            <a:endParaRPr lang="en-US"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Furthermore, using GDAL to read and build a tile from TIFFs will be defeating the purpose of caching the tiles.</a:t>
            </a:r>
          </a:p>
        </p:txBody>
      </p:sp>
    </p:spTree>
    <p:extLst>
      <p:ext uri="{BB962C8B-B14F-4D97-AF65-F5344CB8AC3E}">
        <p14:creationId xmlns:p14="http://schemas.microsoft.com/office/powerpoint/2010/main" val="1856357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continent view possible as below…</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End of Slides</a:t>
            </a:r>
          </a:p>
        </p:txBody>
      </p:sp>
    </p:spTree>
    <p:extLst>
      <p:ext uri="{BB962C8B-B14F-4D97-AF65-F5344CB8AC3E}">
        <p14:creationId xmlns:p14="http://schemas.microsoft.com/office/powerpoint/2010/main" val="17966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hlinkClick r:id="rId3"/>
              </a:rPr>
              <a:t>http://130.56.242.6/terria/</a:t>
            </a:r>
            <a:endParaRPr lang="en-AU" dirty="0"/>
          </a:p>
          <a:p>
            <a:r>
              <a:rPr lang="en-AU" dirty="0">
                <a:hlinkClick r:id="rId4"/>
              </a:rPr>
              <a:t>http://130.56.242.15/ows/ap</a:t>
            </a:r>
            <a:r>
              <a:rPr lang="en-AU" dirty="0"/>
              <a:t> </a:t>
            </a:r>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6" y="914401"/>
            <a:ext cx="722180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higher zoom level.</a:t>
            </a: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3"/>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4"/>
          <a:stretch>
            <a:fillRect/>
          </a:stretch>
        </p:blipFill>
        <p:spPr>
          <a:xfrm>
            <a:off x="5154146" y="6042948"/>
            <a:ext cx="790476" cy="161905"/>
          </a:xfrm>
          <a:prstGeom prst="rect">
            <a:avLst/>
          </a:prstGeom>
        </p:spPr>
      </p:pic>
      <p:grpSp>
        <p:nvGrpSpPr>
          <p:cNvPr id="3" name="Group 2">
            <a:extLst>
              <a:ext uri="{FF2B5EF4-FFF2-40B4-BE49-F238E27FC236}">
                <a16:creationId xmlns:a16="http://schemas.microsoft.com/office/drawing/2014/main" id="{1653F134-B0BF-4C64-B2BD-AAA935993B97}"/>
              </a:ext>
            </a:extLst>
          </p:cNvPr>
          <p:cNvGrpSpPr/>
          <p:nvPr/>
        </p:nvGrpSpPr>
        <p:grpSpPr>
          <a:xfrm>
            <a:off x="7406487" y="2391773"/>
            <a:ext cx="4662849" cy="3798780"/>
            <a:chOff x="6165512" y="2391773"/>
            <a:chExt cx="4662849" cy="3798780"/>
          </a:xfrm>
        </p:grpSpPr>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5"/>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grpSp>
      <p:sp>
        <p:nvSpPr>
          <p:cNvPr id="29" name="TextBox 28">
            <a:extLst>
              <a:ext uri="{FF2B5EF4-FFF2-40B4-BE49-F238E27FC236}">
                <a16:creationId xmlns:a16="http://schemas.microsoft.com/office/drawing/2014/main" id="{85A87719-A091-4953-BAD3-060298B7668A}"/>
              </a:ext>
            </a:extLst>
          </p:cNvPr>
          <p:cNvSpPr txBox="1"/>
          <p:nvPr/>
        </p:nvSpPr>
        <p:spPr>
          <a:xfrm>
            <a:off x="5395436" y="2869721"/>
            <a:ext cx="1701106" cy="2585323"/>
          </a:xfrm>
          <a:prstGeom prst="rect">
            <a:avLst/>
          </a:prstGeom>
          <a:noFill/>
          <a:ln w="3175">
            <a:solidFill>
              <a:schemeClr val="tx1"/>
            </a:solidFill>
          </a:ln>
        </p:spPr>
        <p:txBody>
          <a:bodyPr wrap="square" rtlCol="0">
            <a:spAutoFit/>
          </a:bodyPr>
          <a:lstStyle/>
          <a:p>
            <a:r>
              <a:rPr lang="en-US" sz="900" dirty="0">
                <a:solidFill>
                  <a:srgbClr val="00B050"/>
                </a:solidFill>
                <a:latin typeface="Calibri" panose="020F0502020204030204" pitchFamily="34" charset="0"/>
                <a:cs typeface="Calibri" panose="020F0502020204030204" pitchFamily="34" charset="0"/>
              </a:rPr>
              <a:t>5,000 km 	: 1tile</a:t>
            </a:r>
          </a:p>
          <a:p>
            <a:r>
              <a:rPr lang="en-US" sz="900" dirty="0">
                <a:solidFill>
                  <a:srgbClr val="00B050"/>
                </a:solidFill>
                <a:latin typeface="Calibri" panose="020F0502020204030204" pitchFamily="34" charset="0"/>
                <a:cs typeface="Calibri" panose="020F0502020204030204" pitchFamily="34" charset="0"/>
              </a:rPr>
              <a:t>3,000 	: 1</a:t>
            </a:r>
          </a:p>
          <a:p>
            <a:r>
              <a:rPr lang="en-US" sz="900" dirty="0">
                <a:solidFill>
                  <a:srgbClr val="00B050"/>
                </a:solidFill>
                <a:latin typeface="Calibri" panose="020F0502020204030204" pitchFamily="34" charset="0"/>
                <a:cs typeface="Calibri" panose="020F0502020204030204" pitchFamily="34" charset="0"/>
              </a:rPr>
              <a:t>1,000 	: 3 tiles</a:t>
            </a:r>
          </a:p>
          <a:p>
            <a:r>
              <a:rPr lang="en-US" sz="900" dirty="0">
                <a:solidFill>
                  <a:srgbClr val="00B050"/>
                </a:solidFill>
                <a:latin typeface="Calibri" panose="020F0502020204030204" pitchFamily="34" charset="0"/>
                <a:cs typeface="Calibri" panose="020F0502020204030204" pitchFamily="34" charset="0"/>
              </a:rPr>
              <a:t>500	: 6</a:t>
            </a:r>
          </a:p>
          <a:p>
            <a:r>
              <a:rPr lang="en-US" sz="900" dirty="0">
                <a:solidFill>
                  <a:srgbClr val="00B050"/>
                </a:solidFill>
                <a:latin typeface="Calibri" panose="020F0502020204030204" pitchFamily="34" charset="0"/>
                <a:cs typeface="Calibri" panose="020F0502020204030204" pitchFamily="34" charset="0"/>
              </a:rPr>
              <a:t>300	: 14</a:t>
            </a:r>
          </a:p>
          <a:p>
            <a:r>
              <a:rPr lang="en-US" sz="900" dirty="0">
                <a:solidFill>
                  <a:srgbClr val="00B050"/>
                </a:solidFill>
                <a:latin typeface="Calibri" panose="020F0502020204030204" pitchFamily="34" charset="0"/>
                <a:cs typeface="Calibri" panose="020F0502020204030204" pitchFamily="34" charset="0"/>
              </a:rPr>
              <a:t>200	: 64</a:t>
            </a:r>
          </a:p>
          <a:p>
            <a:r>
              <a:rPr lang="en-US" sz="900" dirty="0">
                <a:solidFill>
                  <a:srgbClr val="00B050"/>
                </a:solidFill>
                <a:latin typeface="Calibri" panose="020F0502020204030204" pitchFamily="34" charset="0"/>
                <a:cs typeface="Calibri" panose="020F0502020204030204" pitchFamily="34" charset="0"/>
              </a:rPr>
              <a:t>100	: 256</a:t>
            </a:r>
          </a:p>
          <a:p>
            <a:r>
              <a:rPr lang="en-US" sz="900" dirty="0">
                <a:solidFill>
                  <a:srgbClr val="00B050"/>
                </a:solidFill>
                <a:latin typeface="Calibri" panose="020F0502020204030204" pitchFamily="34" charset="0"/>
                <a:cs typeface="Calibri" panose="020F0502020204030204" pitchFamily="34" charset="0"/>
              </a:rPr>
              <a:t>50	: 1024</a:t>
            </a:r>
          </a:p>
          <a:p>
            <a:r>
              <a:rPr lang="en-US" sz="900" dirty="0">
                <a:solidFill>
                  <a:srgbClr val="00B050"/>
                </a:solidFill>
                <a:latin typeface="Calibri" panose="020F0502020204030204" pitchFamily="34" charset="0"/>
                <a:cs typeface="Calibri" panose="020F0502020204030204" pitchFamily="34" charset="0"/>
              </a:rPr>
              <a:t>20	: 4096</a:t>
            </a:r>
          </a:p>
          <a:p>
            <a:r>
              <a:rPr lang="en-US" sz="900" dirty="0">
                <a:solidFill>
                  <a:srgbClr val="00B050"/>
                </a:solidFill>
                <a:latin typeface="Calibri" panose="020F0502020204030204" pitchFamily="34" charset="0"/>
                <a:cs typeface="Calibri" panose="020F0502020204030204" pitchFamily="34" charset="0"/>
              </a:rPr>
              <a:t>10	: 16,384</a:t>
            </a:r>
          </a:p>
          <a:p>
            <a:r>
              <a:rPr lang="en-US" sz="900" dirty="0">
                <a:latin typeface="Calibri" panose="020F0502020204030204" pitchFamily="34" charset="0"/>
                <a:cs typeface="Calibri" panose="020F0502020204030204" pitchFamily="34" charset="0"/>
              </a:rPr>
              <a:t>5	: 65,536</a:t>
            </a:r>
          </a:p>
          <a:p>
            <a:r>
              <a:rPr lang="en-US" sz="900" dirty="0">
                <a:latin typeface="Calibri" panose="020F0502020204030204" pitchFamily="34" charset="0"/>
                <a:cs typeface="Calibri" panose="020F0502020204030204" pitchFamily="34" charset="0"/>
              </a:rPr>
              <a:t>3	: 262,144</a:t>
            </a:r>
          </a:p>
          <a:p>
            <a:r>
              <a:rPr lang="en-US" sz="900" dirty="0">
                <a:latin typeface="Calibri" panose="020F0502020204030204" pitchFamily="34" charset="0"/>
                <a:cs typeface="Calibri" panose="020F0502020204030204" pitchFamily="34" charset="0"/>
              </a:rPr>
              <a:t>1	: 1,048,576</a:t>
            </a:r>
          </a:p>
          <a:p>
            <a:r>
              <a:rPr lang="en-US" sz="900" dirty="0">
                <a:latin typeface="Calibri" panose="020F0502020204030204" pitchFamily="34" charset="0"/>
                <a:cs typeface="Calibri" panose="020F0502020204030204" pitchFamily="34" charset="0"/>
              </a:rPr>
              <a:t>500 m	: 4,194,304</a:t>
            </a:r>
          </a:p>
          <a:p>
            <a:r>
              <a:rPr lang="en-US" sz="900" dirty="0">
                <a:latin typeface="Calibri" panose="020F0502020204030204" pitchFamily="34" charset="0"/>
                <a:cs typeface="Calibri" panose="020F0502020204030204" pitchFamily="34" charset="0"/>
              </a:rPr>
              <a:t>300	: 16,777,216</a:t>
            </a:r>
          </a:p>
          <a:p>
            <a:r>
              <a:rPr lang="en-US" sz="900" dirty="0">
                <a:latin typeface="Calibri" panose="020F0502020204030204" pitchFamily="34" charset="0"/>
                <a:cs typeface="Calibri" panose="020F0502020204030204" pitchFamily="34" charset="0"/>
              </a:rPr>
              <a:t>200	: 67,108,864</a:t>
            </a:r>
          </a:p>
          <a:p>
            <a:r>
              <a:rPr lang="en-US" sz="900" dirty="0">
                <a:latin typeface="Calibri" panose="020F0502020204030204" pitchFamily="34" charset="0"/>
                <a:cs typeface="Calibri" panose="020F0502020204030204" pitchFamily="34" charset="0"/>
              </a:rPr>
              <a:t>100	: 268,435,456</a:t>
            </a:r>
          </a:p>
          <a:p>
            <a:r>
              <a:rPr lang="en-US" sz="900" dirty="0">
                <a:latin typeface="Calibri" panose="020F0502020204030204" pitchFamily="34" charset="0"/>
                <a:cs typeface="Calibri" panose="020F0502020204030204" pitchFamily="34" charset="0"/>
              </a:rPr>
              <a:t>50	: 1,073,741,824</a:t>
            </a:r>
          </a:p>
        </p:txBody>
      </p:sp>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3,000km to 10km (9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931477"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Prepared a list of bounding boxes (BBOX) for zoom levels 3,000 km to 10 km.</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Calculate the BBOX for each tile at a particular zoom level.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Send these </a:t>
            </a:r>
            <a:r>
              <a:rPr lang="en-US" sz="1400" noProof="1">
                <a:latin typeface="Calibri" panose="020F0502020204030204" pitchFamily="34" charset="0"/>
                <a:cs typeface="Calibri" panose="020F0502020204030204" pitchFamily="34" charset="0"/>
              </a:rPr>
              <a:t>BBOXes via ‘curl’ </a:t>
            </a:r>
            <a:r>
              <a:rPr lang="en-US" sz="1400" dirty="0">
                <a:latin typeface="Calibri" panose="020F0502020204030204" pitchFamily="34" charset="0"/>
                <a:cs typeface="Calibri" panose="020F0502020204030204" pitchFamily="34" charset="0"/>
              </a:rPr>
              <a:t>to GSKY server to get the tiles.</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e.g. </a:t>
            </a:r>
            <a:r>
              <a:rPr lang="en-US" sz="1400" i="1" dirty="0">
                <a:latin typeface="Calibri" panose="020F0502020204030204" pitchFamily="34" charset="0"/>
                <a:cs typeface="Calibri" panose="020F0502020204030204" pitchFamily="34" charset="0"/>
              </a:rPr>
              <a:t>curl ‘http://…/</a:t>
            </a:r>
            <a:r>
              <a:rPr lang="en-US" sz="1400" i="1" dirty="0" err="1">
                <a:latin typeface="Calibri" panose="020F0502020204030204" pitchFamily="34" charset="0"/>
                <a:cs typeface="Calibri" panose="020F0502020204030204" pitchFamily="34" charset="0"/>
              </a:rPr>
              <a:t>ows?time</a:t>
            </a:r>
            <a:r>
              <a:rPr lang="en-US" sz="1400" i="1" dirty="0">
                <a:latin typeface="Calibri" panose="020F0502020204030204" pitchFamily="34" charset="0"/>
                <a:cs typeface="Calibri" panose="020F0502020204030204" pitchFamily="34" charset="0"/>
              </a:rPr>
              <a:t>=…&amp;bbox=….&amp;width=256&amp;height=256’ &gt; tile.png</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varied from &lt; 1 to 400 seconds per tile.</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for one time slice: ~3 hours, when run sequentially.</a:t>
            </a:r>
          </a:p>
          <a:p>
            <a:pPr marL="1200150" lvl="2"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average out as 1 hour.</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time slices: ~16,000</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execution time: ~</a:t>
            </a:r>
            <a:r>
              <a:rPr lang="en-US" sz="1400" dirty="0">
                <a:solidFill>
                  <a:srgbClr val="FF0000"/>
                </a:solidFill>
                <a:latin typeface="Calibri" panose="020F0502020204030204" pitchFamily="34" charset="0"/>
                <a:cs typeface="Calibri" panose="020F0502020204030204" pitchFamily="34" charset="0"/>
              </a:rPr>
              <a:t>16,000 hours </a:t>
            </a:r>
            <a:r>
              <a:rPr lang="en-US" sz="1400" dirty="0">
                <a:latin typeface="Calibri" panose="020F0502020204030204" pitchFamily="34" charset="0"/>
                <a:cs typeface="Calibri" panose="020F0502020204030204" pitchFamily="34" charset="0"/>
              </a:rPr>
              <a:t>(16 KSUs in parallel or 1.8 years in serial)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Working on parallelizing the process on Raijin</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Aiming to reduce the total time to &lt; 12 hours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slice storage: ~1GB</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be an average of 400MB per time slice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storage: </a:t>
            </a:r>
            <a:r>
              <a:rPr lang="en-US" sz="1400" dirty="0">
                <a:solidFill>
                  <a:srgbClr val="FF0000"/>
                </a:solidFill>
                <a:latin typeface="Calibri" panose="020F0502020204030204" pitchFamily="34" charset="0"/>
                <a:cs typeface="Calibri" panose="020F0502020204030204" pitchFamily="34" charset="0"/>
              </a:rPr>
              <a:t>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5170646"/>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latin typeface="Calibri" panose="020F0502020204030204" pitchFamily="34" charset="0"/>
                <a:cs typeface="Calibri" panose="020F0502020204030204" pitchFamily="34" charset="0"/>
              </a:rPr>
              <a:t>GSKY code change to cache the tiles</a:t>
            </a:r>
            <a:r>
              <a:rPr lang="en-US" sz="2400" b="1" noProof="1">
                <a:solidFill>
                  <a:srgbClr val="FF0000"/>
                </a:solidFill>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ows.go is set to write the PNG to a file instead of to the web.</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create_tile = flag.Bool("create_tile", </a:t>
            </a:r>
            <a:r>
              <a:rPr lang="en-US" sz="2000" noProof="1">
                <a:solidFill>
                  <a:srgbClr val="FF0000"/>
                </a:solidFill>
                <a:latin typeface="Calibri" panose="020F0502020204030204" pitchFamily="34" charset="0"/>
                <a:cs typeface="Calibri" panose="020F0502020204030204" pitchFamily="34" charset="0"/>
              </a:rPr>
              <a:t>true</a:t>
            </a:r>
            <a:r>
              <a:rPr lang="en-US" sz="2000" noProof="1">
                <a:latin typeface="Calibri" panose="020F0502020204030204" pitchFamily="34" charset="0"/>
                <a:cs typeface="Calibri" panose="020F0502020204030204" pitchFamily="34" charset="0"/>
              </a:rPr>
              <a:t>, "For Google Earth Web Service.")</a:t>
            </a:r>
          </a:p>
          <a:p>
            <a:r>
              <a:rPr lang="en-US" sz="1400" noProof="1">
                <a:latin typeface="Calibri" panose="020F0502020204030204" pitchFamily="34" charset="0"/>
                <a:cs typeface="Calibri" panose="020F0502020204030204" pitchFamily="34" charset="0"/>
              </a:rPr>
              <a:t>			if(*create_tile) { // AVS: Write it in a local file.</a:t>
            </a:r>
          </a:p>
          <a:p>
            <a:r>
              <a:rPr lang="en-US" sz="1400" noProof="1">
                <a:latin typeface="Calibri" panose="020F0502020204030204" pitchFamily="34" charset="0"/>
                <a:cs typeface="Calibri" panose="020F0502020204030204" pitchFamily="34" charset="0"/>
              </a:rPr>
              <a:t>					ts := fmt.Sprintf("%v",*params.Time) </a:t>
            </a:r>
          </a:p>
          <a:p>
            <a:r>
              <a:rPr lang="en-US" sz="1400" noProof="1">
                <a:latin typeface="Calibri" panose="020F0502020204030204" pitchFamily="34" charset="0"/>
                <a:cs typeface="Calibri" panose="020F0502020204030204" pitchFamily="34" charset="0"/>
              </a:rPr>
              <a:t>					date := strings.Split(ts, " ")</a:t>
            </a:r>
          </a:p>
          <a:p>
            <a:r>
              <a:rPr lang="en-US" sz="1400" noProof="1">
                <a:latin typeface="Calibri" panose="020F0502020204030204" pitchFamily="34" charset="0"/>
                <a:cs typeface="Calibri" panose="020F0502020204030204" pitchFamily="34" charset="0"/>
              </a:rPr>
              <a:t>					s := fmt.Sprintf("%.8f_%.8f_%.8f_%.8f", params.BBox[0],params.BBox[1],params.BBox[2],params.BBox[3])</a:t>
            </a:r>
          </a:p>
          <a:p>
            <a:r>
              <a:rPr lang="en-US" sz="1400" noProof="1">
                <a:latin typeface="Calibri" panose="020F0502020204030204" pitchFamily="34" charset="0"/>
                <a:cs typeface="Calibri" panose="020F0502020204030204" pitchFamily="34" charset="0"/>
              </a:rPr>
              <a:t>					tile_dir := *tile_basedir + layer + "/" + date[0]</a:t>
            </a:r>
          </a:p>
          <a:p>
            <a:r>
              <a:rPr lang="en-US" sz="1400" noProof="1">
                <a:latin typeface="Calibri" panose="020F0502020204030204" pitchFamily="34" charset="0"/>
                <a:cs typeface="Calibri" panose="020F0502020204030204" pitchFamily="34" charset="0"/>
              </a:rPr>
              <a:t>					os.Mkdir(tile_dir, 0755)</a:t>
            </a:r>
          </a:p>
          <a:p>
            <a:r>
              <a:rPr lang="en-US" sz="1400" noProof="1">
                <a:latin typeface="Calibri" panose="020F0502020204030204" pitchFamily="34" charset="0"/>
                <a:cs typeface="Calibri" panose="020F0502020204030204" pitchFamily="34" charset="0"/>
              </a:rPr>
              <a:t>					tile_file := tile_dir + "/" + s + ".png" ;</a:t>
            </a:r>
          </a:p>
          <a:p>
            <a:r>
              <a:rPr lang="en-US" sz="1400" noProof="1">
                <a:latin typeface="Calibri" panose="020F0502020204030204" pitchFamily="34" charset="0"/>
                <a:cs typeface="Calibri" panose="020F0502020204030204" pitchFamily="34" charset="0"/>
              </a:rPr>
              <a:t>					f, _ := os.Create(tile_file)</a:t>
            </a:r>
          </a:p>
          <a:p>
            <a:r>
              <a:rPr lang="en-US" sz="1400" noProof="1">
                <a:latin typeface="Calibri" panose="020F0502020204030204" pitchFamily="34" charset="0"/>
                <a:cs typeface="Calibri" panose="020F0502020204030204" pitchFamily="34" charset="0"/>
              </a:rPr>
              <a:t>					defer f.Close()</a:t>
            </a:r>
          </a:p>
          <a:p>
            <a:r>
              <a:rPr lang="en-US" sz="1400" noProof="1">
                <a:latin typeface="Calibri" panose="020F0502020204030204" pitchFamily="34" charset="0"/>
                <a:cs typeface="Calibri" panose="020F0502020204030204" pitchFamily="34" charset="0"/>
              </a:rPr>
              <a:t>					f.Write(out)</a:t>
            </a:r>
          </a:p>
          <a:p>
            <a:r>
              <a:rPr lang="en-US" sz="1400" noProof="1">
                <a:latin typeface="Calibri" panose="020F0502020204030204" pitchFamily="34" charset="0"/>
                <a:cs typeface="Calibri" panose="020F0502020204030204" pitchFamily="34" charset="0"/>
              </a:rPr>
              <a:t>					return</a:t>
            </a:r>
          </a:p>
          <a:p>
            <a:r>
              <a:rPr lang="en-US" sz="1400" noProof="1">
                <a:latin typeface="Calibri" panose="020F0502020204030204" pitchFamily="34" charset="0"/>
                <a:cs typeface="Calibri" panose="020F0502020204030204" pitchFamily="34" charset="0"/>
              </a:rPr>
              <a:t>			}</a:t>
            </a:r>
          </a:p>
          <a:p>
            <a:pPr lvl="2" algn="just"/>
            <a:r>
              <a:rPr lang="en-US" sz="1400" noProof="1">
                <a:latin typeface="Calibri" panose="020F0502020204030204" pitchFamily="34" charset="0"/>
                <a:cs typeface="Calibri" panose="020F0502020204030204" pitchFamily="34" charset="0"/>
              </a:rPr>
              <a:t>SYNOPSIS: The filename for the cached tile is constructed from the bounding box values and saved in a subdir, ‘</a:t>
            </a:r>
            <a:r>
              <a:rPr lang="en-US" sz="1400" noProof="1">
                <a:solidFill>
                  <a:schemeClr val="tx1">
                    <a:lumMod val="50000"/>
                    <a:lumOff val="50000"/>
                  </a:schemeClr>
                </a:solidFill>
                <a:latin typeface="Calibri" panose="020F0502020204030204" pitchFamily="34" charset="0"/>
                <a:cs typeface="Calibri" panose="020F0502020204030204" pitchFamily="34" charset="0"/>
              </a:rPr>
              <a:t>tile_basedir/layer/time</a:t>
            </a:r>
            <a:r>
              <a:rPr lang="en-US" sz="1400" noProof="1">
                <a:latin typeface="Calibri" panose="020F0502020204030204" pitchFamily="34" charset="0"/>
                <a:cs typeface="Calibri" panose="020F0502020204030204" pitchFamily="34" charset="0"/>
              </a:rPr>
              <a:t>’. When a call is made to the GSKY server for a bounding box, which is always the same for a partular tile but is different between zoom levels, the file is found by constructing the filename in the same way.</a:t>
            </a:r>
          </a:p>
          <a:p>
            <a:pPr lvl="2" algn="just"/>
            <a:endParaRPr lang="en-US" sz="1400" noProof="1">
              <a:latin typeface="Calibri" panose="020F0502020204030204" pitchFamily="34" charset="0"/>
              <a:cs typeface="Calibri" panose="020F0502020204030204" pitchFamily="34" charset="0"/>
            </a:endParaRPr>
          </a:p>
          <a:p>
            <a:pPr lvl="2" algn="just"/>
            <a:r>
              <a:rPr lang="en-US" sz="1400" noProof="1">
                <a:solidFill>
                  <a:srgbClr val="FF0000"/>
                </a:solidFill>
                <a:latin typeface="Calibri" panose="020F0502020204030204" pitchFamily="34" charset="0"/>
                <a:cs typeface="Calibri" panose="020F0502020204030204" pitchFamily="34" charset="0"/>
              </a:rPr>
              <a:t>*</a:t>
            </a:r>
            <a:r>
              <a:rPr lang="en-US" sz="1400" noProof="1">
                <a:latin typeface="Calibri" panose="020F0502020204030204" pitchFamily="34" charset="0"/>
                <a:cs typeface="Calibri" panose="020F0502020204030204" pitchFamily="34" charset="0"/>
              </a:rPr>
              <a:t> </a:t>
            </a:r>
            <a:r>
              <a:rPr lang="en-US" sz="1400" b="1" noProof="1">
                <a:solidFill>
                  <a:srgbClr val="FF0000"/>
                </a:solidFill>
                <a:latin typeface="Calibri" panose="020F0502020204030204" pitchFamily="34" charset="0"/>
                <a:cs typeface="Calibri" panose="020F0502020204030204" pitchFamily="34" charset="0"/>
              </a:rPr>
              <a:t>NOTE: This change in code is now obsolete</a:t>
            </a:r>
          </a:p>
          <a:p>
            <a:pPr lvl="2" algn="just"/>
            <a:r>
              <a:rPr lang="en-US" sz="1400" noProof="1">
                <a:latin typeface="Calibri" panose="020F0502020204030204" pitchFamily="34" charset="0"/>
                <a:cs typeface="Calibri" panose="020F0502020204030204" pitchFamily="34" charset="0"/>
              </a:rPr>
              <a:t>Initially a GSKY call was set to write the output to a file. Later it was decided that a ‘</a:t>
            </a:r>
            <a:r>
              <a:rPr lang="en-US" sz="1400" noProof="1">
                <a:solidFill>
                  <a:schemeClr val="accent1">
                    <a:lumMod val="75000"/>
                  </a:schemeClr>
                </a:solidFill>
                <a:latin typeface="Calibri" panose="020F0502020204030204" pitchFamily="34" charset="0"/>
                <a:cs typeface="Calibri" panose="020F0502020204030204" pitchFamily="34" charset="0"/>
              </a:rPr>
              <a:t>curl http://...’ &gt; tile.png</a:t>
            </a:r>
            <a:r>
              <a:rPr lang="en-US" sz="1400" noProof="1">
                <a:latin typeface="Calibri" panose="020F0502020204030204" pitchFamily="34" charset="0"/>
                <a:cs typeface="Calibri" panose="020F0502020204030204" pitchFamily="34" charset="0"/>
              </a:rPr>
              <a:t> will be just as efficient and will not require frequent changes in GSKY code to write out or display. The above code is therefore not required.</a:t>
            </a:r>
            <a:endParaRPr lang="en-US" sz="240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just">
          <a:defRPr sz="10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9783</TotalTime>
  <Words>3693</Words>
  <Application>Microsoft Office PowerPoint</Application>
  <PresentationFormat>Widescreen</PresentationFormat>
  <Paragraphs>452</Paragraphs>
  <Slides>21</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125</cp:revision>
  <dcterms:created xsi:type="dcterms:W3CDTF">2019-07-24T00:09:43Z</dcterms:created>
  <dcterms:modified xsi:type="dcterms:W3CDTF">2019-09-07T08:34:05Z</dcterms:modified>
</cp:coreProperties>
</file>